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0"/>
  </p:notesMasterIdLst>
  <p:sldIdLst>
    <p:sldId id="288" r:id="rId2"/>
    <p:sldId id="289" r:id="rId3"/>
    <p:sldId id="290" r:id="rId4"/>
    <p:sldId id="294" r:id="rId5"/>
    <p:sldId id="295" r:id="rId6"/>
    <p:sldId id="296" r:id="rId7"/>
    <p:sldId id="297" r:id="rId8"/>
    <p:sldId id="298" r:id="rId9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HG丸ｺﾞｼｯｸM-PRO" panose="020F0600000000000000" pitchFamily="50" charset="-128"/>
      <p:regular r:id="rId16"/>
    </p:embeddedFont>
    <p:embeddedFont>
      <p:font typeface="AR P教科書体M" panose="03000600000000000000" pitchFamily="66" charset="-128"/>
      <p:regular r:id="rId17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66FFFF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62" autoAdjust="0"/>
    <p:restoredTop sz="94424" autoAdjust="0"/>
  </p:normalViewPr>
  <p:slideViewPr>
    <p:cSldViewPr>
      <p:cViewPr varScale="1">
        <p:scale>
          <a:sx n="66" d="100"/>
          <a:sy n="66" d="100"/>
        </p:scale>
        <p:origin x="816" y="78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3958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9588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2267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9737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3251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046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鶴亀算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算数の文章問題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面積図で解く鶴亀算</a:t>
            </a:r>
            <a:endParaRPr lang="en-US" altLang="ja-JP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935415"/>
            <a:ext cx="2774640" cy="23376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8362"/>
            <a:ext cx="7462589" cy="111634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鶴と亀の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ように、足の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数が異なるもの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がいて、足の数の合計と頭数の合計がわかっているとき、それぞれの頭数を求める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問題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171236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鶴亀算</a:t>
            </a:r>
            <a:r>
              <a:rPr lang="ja-JP" altLang="en-US" sz="24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</a:t>
            </a:r>
          </a:p>
        </p:txBody>
      </p:sp>
      <p:sp>
        <p:nvSpPr>
          <p:cNvPr id="16" name="横巻き 15"/>
          <p:cNvSpPr/>
          <p:nvPr/>
        </p:nvSpPr>
        <p:spPr>
          <a:xfrm>
            <a:off x="1157040" y="2162246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鶴亀算</a:t>
            </a:r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1259632" y="2953711"/>
            <a:ext cx="7462589" cy="90767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★面積図を使って解く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★面積図の欠けたところに注目して解く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264037"/>
              </p:ext>
            </p:extLst>
          </p:nvPr>
        </p:nvGraphicFramePr>
        <p:xfrm>
          <a:off x="2123728" y="4058458"/>
          <a:ext cx="3960000" cy="25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1800000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★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49"/>
            <a:ext cx="7496192" cy="10201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鶴と亀が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合わせて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１４います。足の数は４４に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なるとき、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鶴は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何羽いる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でしょうか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？</a:t>
            </a:r>
            <a:endParaRPr kumimoji="0" lang="en-US" altLang="ja-JP" sz="28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5" name="角丸四角形吹き出し 634"/>
          <p:cNvSpPr/>
          <p:nvPr/>
        </p:nvSpPr>
        <p:spPr>
          <a:xfrm>
            <a:off x="2559359" y="1363944"/>
            <a:ext cx="2448272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面積図で考えます。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332317" y="137711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129814"/>
              </p:ext>
            </p:extLst>
          </p:nvPr>
        </p:nvGraphicFramePr>
        <p:xfrm>
          <a:off x="1029270" y="2500516"/>
          <a:ext cx="432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</a:tblGrid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618904" y="3932896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2" name="円弧 661"/>
          <p:cNvSpPr/>
          <p:nvPr/>
        </p:nvSpPr>
        <p:spPr>
          <a:xfrm>
            <a:off x="4900792" y="2492896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2427132" y="3156451"/>
            <a:ext cx="1490569" cy="432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323528" y="4452841"/>
            <a:ext cx="633507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２本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5382421" y="3740461"/>
            <a:ext cx="692741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４本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2934232" y="5863189"/>
            <a:ext cx="510076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１４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2240444" y="4388933"/>
            <a:ext cx="2541080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足合計　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４４本</a:t>
            </a:r>
            <a:endParaRPr lang="ja-JP" altLang="en-US" sz="2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円弧 19"/>
          <p:cNvSpPr/>
          <p:nvPr/>
        </p:nvSpPr>
        <p:spPr>
          <a:xfrm rot="5400000">
            <a:off x="1731512" y="4284013"/>
            <a:ext cx="768934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1875925" y="5447909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604055" y="4369603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</a:t>
            </a:r>
            <a:endParaRPr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3941500" y="3448883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亀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191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" grpId="0" animBg="1"/>
      <p:bldP spid="1041" grpId="0" animBg="1"/>
      <p:bldP spid="662" grpId="0" animBg="1"/>
      <p:bldP spid="663" grpId="0" animBg="1"/>
      <p:bldP spid="1042" grpId="0" animBg="1"/>
      <p:bldP spid="679" grpId="0" animBg="1"/>
      <p:bldP spid="680" grpId="0" animBg="1"/>
      <p:bldP spid="681" grpId="0" animBg="1"/>
      <p:bldP spid="20" grpId="0" animBg="1"/>
      <p:bldP spid="21" grpId="0" animBg="1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49"/>
            <a:ext cx="7496192" cy="10201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鶴と亀が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合わせて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１４います。足の数は４４に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なるとき、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鶴は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何羽いる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でしょうか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？</a:t>
            </a:r>
            <a:endParaRPr kumimoji="0" lang="en-US" altLang="ja-JP" sz="28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332317" y="137711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179249"/>
              </p:ext>
            </p:extLst>
          </p:nvPr>
        </p:nvGraphicFramePr>
        <p:xfrm>
          <a:off x="1029270" y="2500516"/>
          <a:ext cx="432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★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618904" y="3932896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2" name="円弧 661"/>
          <p:cNvSpPr/>
          <p:nvPr/>
        </p:nvSpPr>
        <p:spPr>
          <a:xfrm>
            <a:off x="4900792" y="2492896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2456160" y="3156451"/>
            <a:ext cx="1490569" cy="432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2" name="正方形/長方形 1041"/>
          <p:cNvSpPr/>
          <p:nvPr/>
        </p:nvSpPr>
        <p:spPr>
          <a:xfrm>
            <a:off x="276195" y="4450488"/>
            <a:ext cx="72327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２本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5396666" y="3740461"/>
            <a:ext cx="79338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2934232" y="5863189"/>
            <a:ext cx="57419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１４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2240444" y="4388933"/>
            <a:ext cx="2541080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足合計　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４４本</a:t>
            </a:r>
            <a:endParaRPr lang="ja-JP" altLang="en-US" sz="2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円弧 19"/>
          <p:cNvSpPr/>
          <p:nvPr/>
        </p:nvSpPr>
        <p:spPr>
          <a:xfrm rot="5400000">
            <a:off x="1731512" y="4284013"/>
            <a:ext cx="768934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1875925" y="5447909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9358" y="1363944"/>
            <a:ext cx="3812841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欠けた部分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について考えます。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6055301" y="2505379"/>
            <a:ext cx="2708547" cy="1128952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全部亀だったとすると、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１４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４＝５６本なので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★は５６－４４＝１２本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22093" y="3208717"/>
            <a:ext cx="987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１２本</a:t>
            </a:r>
            <a:endParaRPr lang="ja-JP" altLang="en-US" sz="2800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6" name="円弧 25"/>
          <p:cNvSpPr/>
          <p:nvPr/>
        </p:nvSpPr>
        <p:spPr>
          <a:xfrm rot="5400000" flipH="1">
            <a:off x="1815083" y="1445163"/>
            <a:ext cx="567348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1715868" y="1987727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8" name="円弧 27"/>
          <p:cNvSpPr/>
          <p:nvPr/>
        </p:nvSpPr>
        <p:spPr>
          <a:xfrm flipH="1">
            <a:off x="639640" y="2491546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288110" y="3010400"/>
            <a:ext cx="72327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6050284" y="3847992"/>
            <a:ext cx="2708547" cy="1446347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★の面積で考えると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□＝１２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□＝１２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２＝６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鶴は６羽とわかります。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604055" y="4369603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</a:t>
            </a:r>
            <a:endParaRPr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3941500" y="3448883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亀</a:t>
            </a:r>
            <a:endParaRPr lang="ja-JP" altLang="en-US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5090699" y="5631923"/>
            <a:ext cx="3812841" cy="965547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面積図を使って、欠けた部分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本数から、鶴の数を求めることができました。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6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6" grpId="0"/>
      <p:bldP spid="26" grpId="0" animBg="1"/>
      <p:bldP spid="27" grpId="0" animBg="1"/>
      <p:bldP spid="28" grpId="0" animBg="1"/>
      <p:bldP spid="29" grpId="0" animBg="1"/>
      <p:bldP spid="30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49"/>
            <a:ext cx="7496192" cy="10201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５円玉と１０円玉が合わせて２５枚で、２０５円ありました。５円玉は何枚あるでしょうか？</a:t>
            </a:r>
            <a:endParaRPr kumimoji="0" lang="en-US" altLang="ja-JP" sz="28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332317" y="137711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179249"/>
              </p:ext>
            </p:extLst>
          </p:nvPr>
        </p:nvGraphicFramePr>
        <p:xfrm>
          <a:off x="1029270" y="2500516"/>
          <a:ext cx="432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★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618904" y="3932896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2" name="円弧 661"/>
          <p:cNvSpPr/>
          <p:nvPr/>
        </p:nvSpPr>
        <p:spPr>
          <a:xfrm>
            <a:off x="4900792" y="2492896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2441646" y="3156451"/>
            <a:ext cx="1490569" cy="432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276195" y="4450488"/>
            <a:ext cx="625492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５円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5413061" y="3512204"/>
            <a:ext cx="975533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2771963" y="5815923"/>
            <a:ext cx="94448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２５枚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2419351" y="4664647"/>
            <a:ext cx="2417650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合計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２０５円</a:t>
            </a:r>
            <a:endParaRPr lang="ja-JP" altLang="en-US" sz="2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円弧 19"/>
          <p:cNvSpPr/>
          <p:nvPr/>
        </p:nvSpPr>
        <p:spPr>
          <a:xfrm rot="5400000">
            <a:off x="1731512" y="4284013"/>
            <a:ext cx="768934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1875925" y="5447909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□枚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9358" y="1363944"/>
            <a:ext cx="3812841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欠けた部分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について考えます。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792583" y="2013431"/>
            <a:ext cx="3074985" cy="1128952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全部１０円玉だったとすると、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２５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１０＝２５０円なので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★は２５０－２０５＝４５円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22093" y="3208717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４５円</a:t>
            </a:r>
            <a:endParaRPr lang="ja-JP" altLang="en-US" sz="2800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6" name="円弧 25"/>
          <p:cNvSpPr/>
          <p:nvPr/>
        </p:nvSpPr>
        <p:spPr>
          <a:xfrm rot="5400000" flipH="1">
            <a:off x="1815083" y="1445163"/>
            <a:ext cx="567348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1715868" y="1987727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□枚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8" name="円弧 27"/>
          <p:cNvSpPr/>
          <p:nvPr/>
        </p:nvSpPr>
        <p:spPr>
          <a:xfrm flipH="1">
            <a:off x="639640" y="2491546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288110" y="3010400"/>
            <a:ext cx="71365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6012161" y="3940516"/>
            <a:ext cx="2855408" cy="1446347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★の面積で考えると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□＝４５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□＝４５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５＝９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５円玉は９枚とわかります。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63939" y="4406844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５円玉</a:t>
            </a:r>
            <a:endParaRPr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3477725" y="3448883"/>
            <a:ext cx="1359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１０円玉</a:t>
            </a:r>
            <a:endParaRPr lang="ja-JP" altLang="en-US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5281811" y="5604239"/>
            <a:ext cx="3585757" cy="965547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確かめると、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９＋１０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１６＝４５＋１６０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＝２０５円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2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  <p:bldP spid="662" grpId="0" animBg="1"/>
      <p:bldP spid="663" grpId="0" animBg="1"/>
      <p:bldP spid="1042" grpId="0" animBg="1"/>
      <p:bldP spid="679" grpId="0" animBg="1"/>
      <p:bldP spid="680" grpId="0" animBg="1"/>
      <p:bldP spid="681" grpId="0" animBg="1"/>
      <p:bldP spid="20" grpId="0" animBg="1"/>
      <p:bldP spid="21" grpId="0" animBg="1"/>
      <p:bldP spid="22" grpId="0" animBg="1"/>
      <p:bldP spid="23" grpId="0" animBg="1"/>
      <p:bldP spid="6" grpId="0"/>
      <p:bldP spid="26" grpId="0" animBg="1"/>
      <p:bldP spid="27" grpId="0" animBg="1"/>
      <p:bldP spid="28" grpId="0" animBg="1"/>
      <p:bldP spid="29" grpId="0" animBg="1"/>
      <p:bldP spid="30" grpId="0" animBg="1"/>
      <p:bldP spid="9" grpId="0"/>
      <p:bldP spid="33" grpId="0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49"/>
            <a:ext cx="7496192" cy="10201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５０円のみかんと８０円のりんごが合計１２個あり、合計金額は７５０円でした。みかんは何個ですか？</a:t>
            </a:r>
            <a:endParaRPr kumimoji="0" lang="en-US" altLang="ja-JP" sz="28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332317" y="137711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009709"/>
              </p:ext>
            </p:extLst>
          </p:nvPr>
        </p:nvGraphicFramePr>
        <p:xfrm>
          <a:off x="1029270" y="2500516"/>
          <a:ext cx="432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★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605153" y="3581608"/>
            <a:ext cx="820732" cy="180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2" name="円弧 661"/>
          <p:cNvSpPr/>
          <p:nvPr/>
        </p:nvSpPr>
        <p:spPr>
          <a:xfrm>
            <a:off x="4900792" y="2492896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2441646" y="3156451"/>
            <a:ext cx="1490569" cy="432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242597" y="4250775"/>
            <a:ext cx="759823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５０円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5413061" y="3512204"/>
            <a:ext cx="975533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８０円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2771963" y="5815923"/>
            <a:ext cx="87235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１２個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2419351" y="4664647"/>
            <a:ext cx="2412840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合計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７５０円</a:t>
            </a:r>
            <a:endParaRPr lang="ja-JP" altLang="en-US" sz="2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円弧 19"/>
          <p:cNvSpPr/>
          <p:nvPr/>
        </p:nvSpPr>
        <p:spPr>
          <a:xfrm rot="5400000">
            <a:off x="1731512" y="4284013"/>
            <a:ext cx="768934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1875925" y="5447909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□個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9358" y="1363944"/>
            <a:ext cx="3812841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欠けた部分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について考えます。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792583" y="2013431"/>
            <a:ext cx="3074985" cy="1128952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全部りんごだったとすると、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１２＝９６０円なので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★は９６０－７５０＝２１０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87439" y="3031546"/>
            <a:ext cx="1257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２１０円</a:t>
            </a:r>
            <a:endParaRPr lang="ja-JP" altLang="en-US" sz="2800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6" name="円弧 25"/>
          <p:cNvSpPr/>
          <p:nvPr/>
        </p:nvSpPr>
        <p:spPr>
          <a:xfrm rot="5400000" flipH="1">
            <a:off x="1815083" y="1445163"/>
            <a:ext cx="567348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1715868" y="1987727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□個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8" name="円弧 27"/>
          <p:cNvSpPr/>
          <p:nvPr/>
        </p:nvSpPr>
        <p:spPr>
          <a:xfrm flipH="1">
            <a:off x="639640" y="2491546"/>
            <a:ext cx="820732" cy="10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237477" y="2887193"/>
            <a:ext cx="774251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３０円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6012161" y="3940516"/>
            <a:ext cx="2855408" cy="1446347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★の面積で考えると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□＝２１０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□＝２１０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３０＝７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みかんは７個とわかります。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63939" y="4406844"/>
            <a:ext cx="1106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みかん</a:t>
            </a:r>
            <a:endParaRPr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3804226" y="3481426"/>
            <a:ext cx="1359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りんご</a:t>
            </a:r>
            <a:endParaRPr lang="ja-JP" altLang="en-US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4976648" y="5604239"/>
            <a:ext cx="3919679" cy="965547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確かめると、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７＋８０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５＝３５０＋４００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</a:t>
            </a:r>
            <a:r>
              <a:rPr kumimoji="0" lang="ja-JP" altLang="en-US" sz="20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＝７５０円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456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  <p:bldP spid="662" grpId="0" animBg="1"/>
      <p:bldP spid="663" grpId="0" animBg="1"/>
      <p:bldP spid="1042" grpId="0" animBg="1"/>
      <p:bldP spid="679" grpId="0" animBg="1"/>
      <p:bldP spid="680" grpId="0" animBg="1"/>
      <p:bldP spid="681" grpId="0" animBg="1"/>
      <p:bldP spid="20" grpId="0" animBg="1"/>
      <p:bldP spid="21" grpId="0" animBg="1"/>
      <p:bldP spid="22" grpId="0" animBg="1"/>
      <p:bldP spid="23" grpId="0" animBg="1"/>
      <p:bldP spid="6" grpId="0"/>
      <p:bldP spid="26" grpId="0" animBg="1"/>
      <p:bldP spid="27" grpId="0" animBg="1"/>
      <p:bldP spid="28" grpId="0" animBg="1"/>
      <p:bldP spid="29" grpId="0" animBg="1"/>
      <p:bldP spid="30" grpId="0" animBg="1"/>
      <p:bldP spid="9" grpId="0"/>
      <p:bldP spid="33" grpId="0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49"/>
            <a:ext cx="7496192" cy="10201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１本９０円の鉛筆と１２０円のボールペンを１２本買い、合計金額は１３２０円でした。鉛筆は何本買いましたか？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332317" y="137711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009709"/>
              </p:ext>
            </p:extLst>
          </p:nvPr>
        </p:nvGraphicFramePr>
        <p:xfrm>
          <a:off x="1029270" y="2500516"/>
          <a:ext cx="432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★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605153" y="3581608"/>
            <a:ext cx="820732" cy="180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2" name="円弧 661"/>
          <p:cNvSpPr/>
          <p:nvPr/>
        </p:nvSpPr>
        <p:spPr>
          <a:xfrm>
            <a:off x="4900792" y="2492896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2441646" y="3156451"/>
            <a:ext cx="1490569" cy="432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242597" y="4250775"/>
            <a:ext cx="764633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９０円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5413061" y="3512204"/>
            <a:ext cx="124382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１２０円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2771963" y="5815923"/>
            <a:ext cx="87235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2184292" y="4663689"/>
            <a:ext cx="2610010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合計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１３２０円</a:t>
            </a:r>
            <a:endParaRPr lang="ja-JP" altLang="en-US" sz="2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円弧 19"/>
          <p:cNvSpPr/>
          <p:nvPr/>
        </p:nvSpPr>
        <p:spPr>
          <a:xfrm rot="5400000">
            <a:off x="1731512" y="4284013"/>
            <a:ext cx="768934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1875925" y="5447909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9358" y="1363944"/>
            <a:ext cx="3812841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欠けた部分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について考えます。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792583" y="2013431"/>
            <a:ext cx="3074985" cy="1018116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全部ボールペンだったとすると、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１２０</a:t>
            </a:r>
            <a:r>
              <a:rPr kumimoji="0" lang="en-US" altLang="ja-JP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１２＝１４４０円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★は１４４０－１３２０＝１２０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87439" y="3031546"/>
            <a:ext cx="1257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１２０円</a:t>
            </a:r>
            <a:endParaRPr lang="ja-JP" altLang="en-US" sz="2800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6" name="円弧 25"/>
          <p:cNvSpPr/>
          <p:nvPr/>
        </p:nvSpPr>
        <p:spPr>
          <a:xfrm rot="5400000" flipH="1">
            <a:off x="1815083" y="1445163"/>
            <a:ext cx="567348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1715868" y="1987727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8" name="円弧 27"/>
          <p:cNvSpPr/>
          <p:nvPr/>
        </p:nvSpPr>
        <p:spPr>
          <a:xfrm flipH="1">
            <a:off x="639640" y="2491546"/>
            <a:ext cx="820732" cy="10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237477" y="2887193"/>
            <a:ext cx="774251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３０円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6012161" y="3940516"/>
            <a:ext cx="2855408" cy="1446347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★の面積で考えると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□＝１２０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□＝１２０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３０＝４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鉛筆は４本とわかります。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63939" y="440684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鉛筆</a:t>
            </a:r>
            <a:endParaRPr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3407406" y="3481426"/>
            <a:ext cx="1756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ボールペン</a:t>
            </a:r>
            <a:endParaRPr lang="ja-JP" altLang="en-US" sz="1600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5163502" y="5604239"/>
            <a:ext cx="3732825" cy="965547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確かめると、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９０</a:t>
            </a:r>
            <a:r>
              <a:rPr kumimoji="0" lang="en-US" altLang="ja-JP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４＋１２０</a:t>
            </a:r>
            <a:r>
              <a:rPr kumimoji="0" lang="en-US" altLang="ja-JP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８＝３６０＋９６０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</a:t>
            </a:r>
            <a:r>
              <a:rPr kumimoji="0" lang="ja-JP" altLang="en-US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＝１３２０円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13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  <p:bldP spid="662" grpId="0" animBg="1"/>
      <p:bldP spid="663" grpId="0" animBg="1"/>
      <p:bldP spid="1042" grpId="0" animBg="1"/>
      <p:bldP spid="679" grpId="0" animBg="1"/>
      <p:bldP spid="680" grpId="0" animBg="1"/>
      <p:bldP spid="681" grpId="0" animBg="1"/>
      <p:bldP spid="20" grpId="0" animBg="1"/>
      <p:bldP spid="21" grpId="0" animBg="1"/>
      <p:bldP spid="22" grpId="0" animBg="1"/>
      <p:bldP spid="23" grpId="0" animBg="1"/>
      <p:bldP spid="6" grpId="0"/>
      <p:bldP spid="26" grpId="0" animBg="1"/>
      <p:bldP spid="27" grpId="0" animBg="1"/>
      <p:bldP spid="28" grpId="0" animBg="1"/>
      <p:bldP spid="29" grpId="0" animBg="1"/>
      <p:bldP spid="30" grpId="0" animBg="1"/>
      <p:bldP spid="9" grpId="0"/>
      <p:bldP spid="33" grpId="0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49"/>
            <a:ext cx="7496192" cy="10201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ひろしくんは家から学校までの１３２０ｍの道のりを、始めは毎分８０ｍの速さで歩き、途中から毎分１２０ｍの速さで走ったところ１５分で学校に着きました。歩いた時間は何分ですか？</a:t>
            </a:r>
            <a:endParaRPr kumimoji="0" lang="en-US" altLang="ja-JP" sz="20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332317" y="137711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009709"/>
              </p:ext>
            </p:extLst>
          </p:nvPr>
        </p:nvGraphicFramePr>
        <p:xfrm>
          <a:off x="1029270" y="2500516"/>
          <a:ext cx="432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★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605153" y="3581608"/>
            <a:ext cx="820732" cy="180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2" name="円弧 661"/>
          <p:cNvSpPr/>
          <p:nvPr/>
        </p:nvSpPr>
        <p:spPr>
          <a:xfrm>
            <a:off x="4900792" y="2492896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2441646" y="3156451"/>
            <a:ext cx="1490569" cy="432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242597" y="4250775"/>
            <a:ext cx="721351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８０ｍ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5413061" y="3512204"/>
            <a:ext cx="124382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１２０ｍ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2771963" y="5815923"/>
            <a:ext cx="8627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2184292" y="4663689"/>
            <a:ext cx="2701381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道のり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１３２０ｍ</a:t>
            </a:r>
            <a:endParaRPr lang="ja-JP" altLang="en-US" sz="2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円弧 19"/>
          <p:cNvSpPr/>
          <p:nvPr/>
        </p:nvSpPr>
        <p:spPr>
          <a:xfrm rot="5400000">
            <a:off x="1731512" y="4284013"/>
            <a:ext cx="768934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1875925" y="5447909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9358" y="1363944"/>
            <a:ext cx="3812841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欠けた部分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について考えます。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792583" y="2013431"/>
            <a:ext cx="3074985" cy="1018116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全部走ったとすると、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１２０</a:t>
            </a:r>
            <a:r>
              <a:rPr kumimoji="0" lang="en-US" altLang="ja-JP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１５＝１８００ｍ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★は１８００－１３２０＝４８０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87439" y="3031546"/>
            <a:ext cx="1308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8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４８０ｍ</a:t>
            </a:r>
            <a:endParaRPr lang="ja-JP" altLang="en-US" sz="2800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6" name="円弧 25"/>
          <p:cNvSpPr/>
          <p:nvPr/>
        </p:nvSpPr>
        <p:spPr>
          <a:xfrm rot="5400000" flipH="1">
            <a:off x="1815083" y="1445163"/>
            <a:ext cx="567348" cy="21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1715868" y="1987727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□分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8" name="円弧 27"/>
          <p:cNvSpPr/>
          <p:nvPr/>
        </p:nvSpPr>
        <p:spPr>
          <a:xfrm flipH="1">
            <a:off x="639640" y="2491546"/>
            <a:ext cx="820732" cy="10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237477" y="2887193"/>
            <a:ext cx="726161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rIns="0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４０ｍ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6012161" y="3940516"/>
            <a:ext cx="2855408" cy="1446347"/>
          </a:xfrm>
          <a:prstGeom prst="wedgeRoundRectCallout">
            <a:avLst>
              <a:gd name="adj1" fmla="val -54736"/>
              <a:gd name="adj2" fmla="val 1477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★の面積で考えると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□＝４８０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□＝４８０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４０＝１２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１２分歩きました。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81481" y="4106773"/>
            <a:ext cx="1728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歩いた道のり</a:t>
            </a:r>
            <a:endParaRPr lang="ja-JP" altLang="en-US" sz="1600" dirty="0"/>
          </a:p>
        </p:txBody>
      </p:sp>
      <p:sp>
        <p:nvSpPr>
          <p:cNvPr id="33" name="正方形/長方形 32"/>
          <p:cNvSpPr/>
          <p:nvPr/>
        </p:nvSpPr>
        <p:spPr>
          <a:xfrm>
            <a:off x="3407406" y="3481426"/>
            <a:ext cx="1756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走った道のり</a:t>
            </a:r>
            <a:endParaRPr lang="ja-JP" altLang="en-US" sz="1600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5163502" y="5604239"/>
            <a:ext cx="3732825" cy="965547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確かめると、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８０</a:t>
            </a:r>
            <a:r>
              <a:rPr kumimoji="0" lang="en-US" altLang="ja-JP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１２＋１２０</a:t>
            </a:r>
            <a:r>
              <a:rPr kumimoji="0" lang="en-US" altLang="ja-JP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３＝９６０＋３６０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</a:t>
            </a:r>
            <a:r>
              <a:rPr kumimoji="0" lang="ja-JP" altLang="en-US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 　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＝１３２０ｍ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577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  <p:bldP spid="662" grpId="0" animBg="1"/>
      <p:bldP spid="663" grpId="0" animBg="1"/>
      <p:bldP spid="1042" grpId="0" animBg="1"/>
      <p:bldP spid="679" grpId="0" animBg="1"/>
      <p:bldP spid="680" grpId="0" animBg="1"/>
      <p:bldP spid="681" grpId="0" animBg="1"/>
      <p:bldP spid="20" grpId="0" animBg="1"/>
      <p:bldP spid="21" grpId="0" animBg="1"/>
      <p:bldP spid="22" grpId="0" animBg="1"/>
      <p:bldP spid="23" grpId="0" animBg="1"/>
      <p:bldP spid="6" grpId="0"/>
      <p:bldP spid="26" grpId="0" animBg="1"/>
      <p:bldP spid="27" grpId="0" animBg="1"/>
      <p:bldP spid="28" grpId="0" animBg="1"/>
      <p:bldP spid="29" grpId="0" animBg="1"/>
      <p:bldP spid="30" grpId="0" animBg="1"/>
      <p:bldP spid="9" grpId="0"/>
      <p:bldP spid="33" grpId="0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6|3.6|2.2|1.5|1.6|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  <a:prstDash val="dash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16920</TotalTime>
  <Words>644</Words>
  <Application>Microsoft Office PowerPoint</Application>
  <PresentationFormat>画面に合わせる (4:3)</PresentationFormat>
  <Paragraphs>147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AR P丸ゴシック体E</vt:lpstr>
      <vt:lpstr>Calibri</vt:lpstr>
      <vt:lpstr>ＭＳ Ｐゴシック</vt:lpstr>
      <vt:lpstr>HG丸ｺﾞｼｯｸM-PRO</vt:lpstr>
      <vt:lpstr>AR P教科書体M</vt:lpstr>
      <vt:lpstr>Arial</vt:lpstr>
      <vt:lpstr>フラッシュ１</vt:lpstr>
      <vt:lpstr>鶴亀算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402</cp:revision>
  <dcterms:created xsi:type="dcterms:W3CDTF">2015-06-25T04:58:05Z</dcterms:created>
  <dcterms:modified xsi:type="dcterms:W3CDTF">2020-08-17T07:48:34Z</dcterms:modified>
</cp:coreProperties>
</file>