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F3F7"/>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6" d="100"/>
          <a:sy n="66" d="100"/>
        </p:scale>
        <p:origin x="1422" y="78"/>
      </p:cViewPr>
      <p:guideLst>
        <p:guide orient="horz" pos="2160"/>
        <p:guide pos="2835"/>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EE68C2-AAB6-43B5-A0C5-CAF157DF079D}" type="datetimeFigureOut">
              <a:rPr kumimoji="1" lang="ja-JP" altLang="en-US" smtClean="0"/>
              <a:t>2020/7/13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ACD828-8B95-4EDB-8E01-95C4F10550C1}" type="slidenum">
              <a:rPr kumimoji="1" lang="ja-JP" altLang="en-US" smtClean="0"/>
              <a:t>‹#›</a:t>
            </a:fld>
            <a:endParaRPr kumimoji="1" lang="ja-JP" altLang="en-US"/>
          </a:p>
        </p:txBody>
      </p:sp>
    </p:spTree>
    <p:extLst>
      <p:ext uri="{BB962C8B-B14F-4D97-AF65-F5344CB8AC3E}">
        <p14:creationId xmlns:p14="http://schemas.microsoft.com/office/powerpoint/2010/main" val="6197562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r>
              <a:rPr lang="ja-JP" altLang="en-US" smtClean="0">
                <a:ea typeface="HG丸ｺﾞｼｯｸM-PRO" pitchFamily="50" charset="-128"/>
              </a:rPr>
              <a:t>問題を読みましょう。</a:t>
            </a:r>
          </a:p>
        </p:txBody>
      </p:sp>
    </p:spTree>
    <p:extLst>
      <p:ext uri="{BB962C8B-B14F-4D97-AF65-F5344CB8AC3E}">
        <p14:creationId xmlns:p14="http://schemas.microsoft.com/office/powerpoint/2010/main" val="3604160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10</a:t>
            </a:fld>
            <a:endParaRPr lang="ja-JP" altLang="en-US"/>
          </a:p>
        </p:txBody>
      </p:sp>
    </p:spTree>
    <p:extLst>
      <p:ext uri="{BB962C8B-B14F-4D97-AF65-F5344CB8AC3E}">
        <p14:creationId xmlns:p14="http://schemas.microsoft.com/office/powerpoint/2010/main" val="636790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11</a:t>
            </a:fld>
            <a:endParaRPr lang="ja-JP" altLang="en-US"/>
          </a:p>
        </p:txBody>
      </p:sp>
    </p:spTree>
    <p:extLst>
      <p:ext uri="{BB962C8B-B14F-4D97-AF65-F5344CB8AC3E}">
        <p14:creationId xmlns:p14="http://schemas.microsoft.com/office/powerpoint/2010/main" val="2437737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12</a:t>
            </a:fld>
            <a:endParaRPr lang="ja-JP" altLang="en-US"/>
          </a:p>
        </p:txBody>
      </p:sp>
    </p:spTree>
    <p:extLst>
      <p:ext uri="{BB962C8B-B14F-4D97-AF65-F5344CB8AC3E}">
        <p14:creationId xmlns:p14="http://schemas.microsoft.com/office/powerpoint/2010/main" val="2444328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13</a:t>
            </a:fld>
            <a:endParaRPr lang="ja-JP" altLang="en-US"/>
          </a:p>
        </p:txBody>
      </p:sp>
    </p:spTree>
    <p:extLst>
      <p:ext uri="{BB962C8B-B14F-4D97-AF65-F5344CB8AC3E}">
        <p14:creationId xmlns:p14="http://schemas.microsoft.com/office/powerpoint/2010/main" val="32262315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14</a:t>
            </a:fld>
            <a:endParaRPr lang="ja-JP" altLang="en-US"/>
          </a:p>
        </p:txBody>
      </p:sp>
    </p:spTree>
    <p:extLst>
      <p:ext uri="{BB962C8B-B14F-4D97-AF65-F5344CB8AC3E}">
        <p14:creationId xmlns:p14="http://schemas.microsoft.com/office/powerpoint/2010/main" val="2555995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15</a:t>
            </a:fld>
            <a:endParaRPr lang="ja-JP" altLang="en-US"/>
          </a:p>
        </p:txBody>
      </p:sp>
    </p:spTree>
    <p:extLst>
      <p:ext uri="{BB962C8B-B14F-4D97-AF65-F5344CB8AC3E}">
        <p14:creationId xmlns:p14="http://schemas.microsoft.com/office/powerpoint/2010/main" val="1740399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16</a:t>
            </a:fld>
            <a:endParaRPr lang="ja-JP" altLang="en-US"/>
          </a:p>
        </p:txBody>
      </p:sp>
    </p:spTree>
    <p:extLst>
      <p:ext uri="{BB962C8B-B14F-4D97-AF65-F5344CB8AC3E}">
        <p14:creationId xmlns:p14="http://schemas.microsoft.com/office/powerpoint/2010/main" val="18268240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17</a:t>
            </a:fld>
            <a:endParaRPr lang="ja-JP" altLang="en-US"/>
          </a:p>
        </p:txBody>
      </p:sp>
    </p:spTree>
    <p:extLst>
      <p:ext uri="{BB962C8B-B14F-4D97-AF65-F5344CB8AC3E}">
        <p14:creationId xmlns:p14="http://schemas.microsoft.com/office/powerpoint/2010/main" val="2646238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3985694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3</a:t>
            </a:fld>
            <a:endParaRPr lang="ja-JP" altLang="en-US"/>
          </a:p>
        </p:txBody>
      </p:sp>
    </p:spTree>
    <p:extLst>
      <p:ext uri="{BB962C8B-B14F-4D97-AF65-F5344CB8AC3E}">
        <p14:creationId xmlns:p14="http://schemas.microsoft.com/office/powerpoint/2010/main" val="1417205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2082434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5</a:t>
            </a:fld>
            <a:endParaRPr lang="ja-JP" altLang="en-US"/>
          </a:p>
        </p:txBody>
      </p:sp>
    </p:spTree>
    <p:extLst>
      <p:ext uri="{BB962C8B-B14F-4D97-AF65-F5344CB8AC3E}">
        <p14:creationId xmlns:p14="http://schemas.microsoft.com/office/powerpoint/2010/main" val="4235968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6</a:t>
            </a:fld>
            <a:endParaRPr lang="ja-JP" altLang="en-US"/>
          </a:p>
        </p:txBody>
      </p:sp>
    </p:spTree>
    <p:extLst>
      <p:ext uri="{BB962C8B-B14F-4D97-AF65-F5344CB8AC3E}">
        <p14:creationId xmlns:p14="http://schemas.microsoft.com/office/powerpoint/2010/main" val="1834320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7</a:t>
            </a:fld>
            <a:endParaRPr lang="ja-JP" altLang="en-US"/>
          </a:p>
        </p:txBody>
      </p:sp>
    </p:spTree>
    <p:extLst>
      <p:ext uri="{BB962C8B-B14F-4D97-AF65-F5344CB8AC3E}">
        <p14:creationId xmlns:p14="http://schemas.microsoft.com/office/powerpoint/2010/main" val="1828818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8</a:t>
            </a:fld>
            <a:endParaRPr lang="ja-JP" altLang="en-US"/>
          </a:p>
        </p:txBody>
      </p:sp>
    </p:spTree>
    <p:extLst>
      <p:ext uri="{BB962C8B-B14F-4D97-AF65-F5344CB8AC3E}">
        <p14:creationId xmlns:p14="http://schemas.microsoft.com/office/powerpoint/2010/main" val="746808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9</a:t>
            </a:fld>
            <a:endParaRPr lang="ja-JP" altLang="en-US"/>
          </a:p>
        </p:txBody>
      </p:sp>
    </p:spTree>
    <p:extLst>
      <p:ext uri="{BB962C8B-B14F-4D97-AF65-F5344CB8AC3E}">
        <p14:creationId xmlns:p14="http://schemas.microsoft.com/office/powerpoint/2010/main" val="331247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59878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1994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07834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41147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06552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2882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2289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6968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94679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5665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7110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4C2060B-D9AE-4BD5-AEED-56855F7B1BB8}" type="slidenum">
              <a:rPr lang="en-US" altLang="ja-JP">
                <a:solidFill>
                  <a:srgbClr val="000000"/>
                </a:solidFill>
                <a:latin typeface="Arial"/>
                <a:ea typeface="ＭＳ Ｐゴシック"/>
              </a:rPr>
              <a:pPr>
                <a:defRPr/>
              </a:pPr>
              <a:t>‹#›</a:t>
            </a:fld>
            <a:endParaRPr lang="en-US" altLang="ja-JP">
              <a:solidFill>
                <a:srgbClr val="000000"/>
              </a:solidFill>
              <a:latin typeface="Arial"/>
              <a:ea typeface="ＭＳ Ｐゴシック"/>
            </a:endParaRPr>
          </a:p>
        </p:txBody>
      </p:sp>
      <p:sp>
        <p:nvSpPr>
          <p:cNvPr id="7" name="フレーム 6"/>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ja-JP" altLang="en-US">
              <a:solidFill>
                <a:srgbClr val="000000"/>
              </a:solidFill>
            </a:endParaRPr>
          </a:p>
        </p:txBody>
      </p:sp>
    </p:spTree>
    <p:extLst>
      <p:ext uri="{BB962C8B-B14F-4D97-AF65-F5344CB8AC3E}">
        <p14:creationId xmlns:p14="http://schemas.microsoft.com/office/powerpoint/2010/main" val="3386067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2.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2.jp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3790" y="260648"/>
            <a:ext cx="8579296" cy="2272648"/>
          </a:xfrm>
          <a:scene3d>
            <a:camera prst="orthographicFront">
              <a:rot lat="0" lon="0" rev="0"/>
            </a:camera>
            <a:lightRig rig="threePt" dir="t"/>
          </a:scene3d>
        </p:spPr>
        <p:txBody>
          <a:bodyPr>
            <a:scene3d>
              <a:camera prst="isometricRightUp"/>
              <a:lightRig rig="threePt" dir="t"/>
            </a:scene3d>
          </a:bodyPr>
          <a:lstStyle/>
          <a:p>
            <a:r>
              <a:rPr lang="ja-JP" altLang="en-US" sz="9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立方体の切り口</a:t>
            </a:r>
            <a: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
            </a:r>
            <a:br>
              <a:rPr lang="en-US" altLang="ja-JP"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br>
            <a:endParaRPr kumimoji="1" lang="ja-JP" altLang="en-US" sz="60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9" name="タイトル 1"/>
          <p:cNvSpPr txBox="1">
            <a:spLocks/>
          </p:cNvSpPr>
          <p:nvPr/>
        </p:nvSpPr>
        <p:spPr bwMode="auto">
          <a:xfrm>
            <a:off x="374232" y="2132856"/>
            <a:ext cx="8229600" cy="1138138"/>
          </a:xfrm>
          <a:prstGeom prst="rect">
            <a:avLst/>
          </a:prstGeom>
          <a:noFill/>
          <a:ln>
            <a:noFill/>
          </a:ln>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cene3d>
              <a:camera prst="isometricRightUp"/>
              <a:lightRig rig="threePt" dir="t"/>
            </a:scene3d>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6600" b="1" kern="0" dirty="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３点を通る</a:t>
            </a:r>
            <a:r>
              <a:rPr lang="ja-JP" altLang="en-US"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平面から</a:t>
            </a:r>
            <a:endParaRPr lang="en-US" altLang="ja-JP"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endParaRPr>
          </a:p>
          <a:p>
            <a:r>
              <a:rPr lang="ja-JP" altLang="en-US" sz="6600" b="1" kern="0" dirty="0" smtClean="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考えよう！</a:t>
            </a:r>
            <a:endParaRPr lang="ja-JP" altLang="en-US" sz="6600" b="1" kern="0" dirty="0">
              <a:ln w="9525">
                <a:solidFill>
                  <a:srgbClr val="FFFFFF"/>
                </a:solidFill>
                <a:prstDash val="solid"/>
              </a:ln>
              <a:solidFill>
                <a:srgbClr val="0070C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endParaRPr>
          </a:p>
        </p:txBody>
      </p:sp>
      <p:grpSp>
        <p:nvGrpSpPr>
          <p:cNvPr id="10" name="グループ化 23"/>
          <p:cNvGrpSpPr>
            <a:grpSpLocks/>
          </p:cNvGrpSpPr>
          <p:nvPr/>
        </p:nvGrpSpPr>
        <p:grpSpPr bwMode="auto">
          <a:xfrm>
            <a:off x="899592" y="3821301"/>
            <a:ext cx="2629750" cy="2656501"/>
            <a:chOff x="981777" y="1357297"/>
            <a:chExt cx="4099914" cy="4142583"/>
          </a:xfrm>
          <a:solidFill>
            <a:srgbClr val="E6F3F7"/>
          </a:solidFill>
        </p:grpSpPr>
        <p:sp>
          <p:nvSpPr>
            <p:cNvPr id="11" name="平行四辺形 10"/>
            <p:cNvSpPr/>
            <p:nvPr/>
          </p:nvSpPr>
          <p:spPr>
            <a:xfrm rot="5400000">
              <a:off x="583178" y="2841249"/>
              <a:ext cx="3055237" cy="2258039"/>
            </a:xfrm>
            <a:prstGeom prst="parallelogram">
              <a:avLst>
                <a:gd name="adj" fmla="val 35364"/>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2" name="平行四辺形 11"/>
            <p:cNvSpPr/>
            <p:nvPr/>
          </p:nvSpPr>
          <p:spPr>
            <a:xfrm rot="11963308">
              <a:off x="1149309" y="1491651"/>
              <a:ext cx="3769372" cy="1627201"/>
            </a:xfrm>
            <a:prstGeom prst="parallelogram">
              <a:avLst>
                <a:gd name="adj" fmla="val 84897"/>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3" name="平行四辺形 12"/>
            <p:cNvSpPr/>
            <p:nvPr/>
          </p:nvSpPr>
          <p:spPr>
            <a:xfrm rot="5400000" flipV="1">
              <a:off x="2491724" y="2911906"/>
              <a:ext cx="3336064" cy="1839884"/>
            </a:xfrm>
            <a:prstGeom prst="parallelogram">
              <a:avLst>
                <a:gd name="adj" fmla="val 58363"/>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14" name="直線コネクタ 13"/>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2827634" y="3583996"/>
              <a:ext cx="2254057" cy="812606"/>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17" name="テキスト ボックス 61"/>
          <p:cNvSpPr txBox="1">
            <a:spLocks noChangeArrowheads="1"/>
          </p:cNvSpPr>
          <p:nvPr/>
        </p:nvSpPr>
        <p:spPr bwMode="auto">
          <a:xfrm>
            <a:off x="609869" y="4265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24" name="テキスト ボックス 62"/>
          <p:cNvSpPr txBox="1">
            <a:spLocks noChangeArrowheads="1"/>
          </p:cNvSpPr>
          <p:nvPr/>
        </p:nvSpPr>
        <p:spPr bwMode="auto">
          <a:xfrm>
            <a:off x="1964532" y="3439918"/>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sp>
        <p:nvSpPr>
          <p:cNvPr id="25" name="テキスト ボックス 63"/>
          <p:cNvSpPr txBox="1">
            <a:spLocks noChangeArrowheads="1"/>
          </p:cNvSpPr>
          <p:nvPr/>
        </p:nvSpPr>
        <p:spPr bwMode="auto">
          <a:xfrm>
            <a:off x="2174856" y="4688963"/>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6" name="テキスト ボックス 64"/>
          <p:cNvSpPr txBox="1">
            <a:spLocks noChangeArrowheads="1"/>
          </p:cNvSpPr>
          <p:nvPr/>
        </p:nvSpPr>
        <p:spPr bwMode="auto">
          <a:xfrm>
            <a:off x="3569208" y="4095942"/>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a:t>Ｄ</a:t>
            </a:r>
          </a:p>
        </p:txBody>
      </p:sp>
      <p:sp>
        <p:nvSpPr>
          <p:cNvPr id="27" name="テキスト ボックス 65"/>
          <p:cNvSpPr txBox="1">
            <a:spLocks noChangeArrowheads="1"/>
          </p:cNvSpPr>
          <p:nvPr/>
        </p:nvSpPr>
        <p:spPr bwMode="auto">
          <a:xfrm>
            <a:off x="621334" y="597556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28" name="テキスト ボックス 66"/>
          <p:cNvSpPr txBox="1">
            <a:spLocks noChangeArrowheads="1"/>
          </p:cNvSpPr>
          <p:nvPr/>
        </p:nvSpPr>
        <p:spPr bwMode="auto">
          <a:xfrm>
            <a:off x="1964532" y="632688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29" name="テキスト ボックス 67"/>
          <p:cNvSpPr txBox="1">
            <a:spLocks noChangeArrowheads="1"/>
          </p:cNvSpPr>
          <p:nvPr/>
        </p:nvSpPr>
        <p:spPr bwMode="auto">
          <a:xfrm>
            <a:off x="3564861" y="5612131"/>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30" name="テキスト ボックス 68"/>
          <p:cNvSpPr txBox="1">
            <a:spLocks noChangeArrowheads="1"/>
          </p:cNvSpPr>
          <p:nvPr/>
        </p:nvSpPr>
        <p:spPr bwMode="auto">
          <a:xfrm>
            <a:off x="1741648" y="5001468"/>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31" name="角丸四角形吹き出し 30"/>
          <p:cNvSpPr/>
          <p:nvPr/>
        </p:nvSpPr>
        <p:spPr>
          <a:xfrm>
            <a:off x="4740435" y="3821301"/>
            <a:ext cx="4007080" cy="2553891"/>
          </a:xfrm>
          <a:prstGeom prst="wedgeRoundRectCallout">
            <a:avLst>
              <a:gd name="adj1" fmla="val -63447"/>
              <a:gd name="adj2" fmla="val 21464"/>
              <a:gd name="adj3" fmla="val 16667"/>
            </a:avLst>
          </a:prstGeom>
          <a:solidFill>
            <a:srgbClr val="FFFF00">
              <a:alpha val="50000"/>
            </a:srgbClr>
          </a:solidFill>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fontAlgn="auto">
              <a:spcBef>
                <a:spcPts val="0"/>
              </a:spcBef>
              <a:spcAft>
                <a:spcPts val="0"/>
              </a:spcAft>
              <a:defRPr/>
            </a:pPr>
            <a:r>
              <a:rPr lang="ja-JP" altLang="en-US" sz="2400" dirty="0">
                <a:solidFill>
                  <a:schemeClr val="tx1"/>
                </a:solidFill>
              </a:rPr>
              <a:t>３点を通る平面はただ１つに決まります。</a:t>
            </a:r>
            <a:endParaRPr lang="en-US" altLang="ja-JP" sz="2400" dirty="0">
              <a:solidFill>
                <a:schemeClr val="tx1"/>
              </a:solidFill>
            </a:endParaRPr>
          </a:p>
          <a:p>
            <a:pPr fontAlgn="auto">
              <a:spcBef>
                <a:spcPts val="0"/>
              </a:spcBef>
              <a:spcAft>
                <a:spcPts val="0"/>
              </a:spcAft>
              <a:defRPr/>
            </a:pPr>
            <a:r>
              <a:rPr lang="ja-JP" altLang="en-US" sz="2400" dirty="0">
                <a:solidFill>
                  <a:schemeClr val="tx1"/>
                </a:solidFill>
              </a:rPr>
              <a:t>このことを手がかりにして、立方体を平面で切ったときの切り口の形について考えてみましょう。</a:t>
            </a:r>
          </a:p>
        </p:txBody>
      </p:sp>
      <p:sp>
        <p:nvSpPr>
          <p:cNvPr id="33" name="テキスト ボックス 32"/>
          <p:cNvSpPr txBox="1">
            <a:spLocks noChangeArrowheads="1"/>
          </p:cNvSpPr>
          <p:nvPr/>
        </p:nvSpPr>
        <p:spPr bwMode="auto">
          <a:xfrm>
            <a:off x="859220" y="443194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4" name="テキスト ボックス 33"/>
          <p:cNvSpPr txBox="1">
            <a:spLocks noChangeArrowheads="1"/>
          </p:cNvSpPr>
          <p:nvPr/>
        </p:nvSpPr>
        <p:spPr bwMode="auto">
          <a:xfrm>
            <a:off x="3474861" y="426566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5" name="テキスト ボックス 34"/>
          <p:cNvSpPr txBox="1">
            <a:spLocks noChangeArrowheads="1"/>
          </p:cNvSpPr>
          <p:nvPr/>
        </p:nvSpPr>
        <p:spPr bwMode="auto">
          <a:xfrm>
            <a:off x="2295742" y="6389354"/>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34276557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３点Ｂ、Ｄ、Ｆを通る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264328" y="-391232"/>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4339990" y="2428612"/>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713255" y="2671221"/>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699696" y="4688750"/>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2428951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500"/>
                                        <p:tgtEl>
                                          <p:spTgt spid="7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3.61111E-6 4.44444E-6 L 0.00243 0.88773 " pathEditMode="relative" rAng="0" ptsTypes="AA">
                                      <p:cBhvr>
                                        <p:cTn id="23" dur="2000" fill="hold"/>
                                        <p:tgtEl>
                                          <p:spTgt spid="7"/>
                                        </p:tgtEl>
                                        <p:attrNameLst>
                                          <p:attrName>ppt_x</p:attrName>
                                          <p:attrName>ppt_y</p:attrName>
                                        </p:attrNameLst>
                                      </p:cBhvr>
                                      <p:rCtr x="122" y="44375"/>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３点Ｂ、Ｄ、Ｆを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818410" y="362879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723339" y="5082206"/>
            <a:ext cx="29994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lvl="0"/>
            <a:r>
              <a:rPr lang="ja-JP" altLang="en-US" sz="2400" dirty="0" smtClean="0">
                <a:solidFill>
                  <a:srgbClr val="000000"/>
                </a:solidFill>
                <a:latin typeface="Arial" panose="020B0604020202020204" pitchFamily="34" charset="0"/>
              </a:rPr>
              <a:t>４つの角がすべて直角になるので</a:t>
            </a:r>
            <a:endParaRPr lang="en-US" altLang="ja-JP" sz="2400" dirty="0">
              <a:solidFill>
                <a:srgbClr val="000000"/>
              </a:solidFill>
              <a:latin typeface="Arial" panose="020B0604020202020204" pitchFamily="34" charset="0"/>
            </a:endParaRPr>
          </a:p>
          <a:p>
            <a:r>
              <a:rPr lang="ja-JP" altLang="en-US" sz="3600" dirty="0" smtClean="0"/>
              <a:t>長方形</a:t>
            </a:r>
            <a:endParaRPr lang="ja-JP" altLang="en-US" sz="3600" dirty="0"/>
          </a:p>
        </p:txBody>
      </p:sp>
      <p:sp>
        <p:nvSpPr>
          <p:cNvPr id="7" name="平行四辺形 6"/>
          <p:cNvSpPr/>
          <p:nvPr/>
        </p:nvSpPr>
        <p:spPr>
          <a:xfrm rot="21358957">
            <a:off x="56222" y="-519785"/>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 name="平行四辺形 1"/>
          <p:cNvSpPr/>
          <p:nvPr/>
        </p:nvSpPr>
        <p:spPr>
          <a:xfrm rot="16200000" flipV="1">
            <a:off x="1463866" y="1806305"/>
            <a:ext cx="2228387" cy="3644975"/>
          </a:xfrm>
          <a:prstGeom prst="parallelogram">
            <a:avLst>
              <a:gd name="adj" fmla="val 9513"/>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cxnSp>
        <p:nvCxnSpPr>
          <p:cNvPr id="3" name="直線コネクタ 2"/>
          <p:cNvCxnSpPr/>
          <p:nvPr/>
        </p:nvCxnSpPr>
        <p:spPr>
          <a:xfrm>
            <a:off x="752677" y="2735713"/>
            <a:ext cx="2016000" cy="723767"/>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775301" y="2500083"/>
            <a:ext cx="1625733" cy="959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a:spLocks noChangeArrowheads="1"/>
          </p:cNvSpPr>
          <p:nvPr/>
        </p:nvSpPr>
        <p:spPr bwMode="auto">
          <a:xfrm>
            <a:off x="4339990" y="2428612"/>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2" name="テキスト ボックス 31"/>
          <p:cNvSpPr txBox="1">
            <a:spLocks noChangeArrowheads="1"/>
          </p:cNvSpPr>
          <p:nvPr/>
        </p:nvSpPr>
        <p:spPr bwMode="auto">
          <a:xfrm>
            <a:off x="713255" y="2671221"/>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5" name="テキスト ボックス 34"/>
          <p:cNvSpPr txBox="1">
            <a:spLocks noChangeArrowheads="1"/>
          </p:cNvSpPr>
          <p:nvPr/>
        </p:nvSpPr>
        <p:spPr bwMode="auto">
          <a:xfrm>
            <a:off x="699696" y="4688750"/>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8" name="正方形/長方形 7"/>
          <p:cNvSpPr/>
          <p:nvPr/>
        </p:nvSpPr>
        <p:spPr>
          <a:xfrm>
            <a:off x="5754284" y="2613556"/>
            <a:ext cx="3066188" cy="1927964"/>
          </a:xfrm>
          <a:prstGeom prst="rect">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3544689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3.33333E-6 4.44444E-6 L 0.02275 0.94444 " pathEditMode="relative" rAng="0" ptsTypes="AA">
                                      <p:cBhvr>
                                        <p:cTn id="8" dur="2000" fill="hold"/>
                                        <p:tgtEl>
                                          <p:spTgt spid="7"/>
                                        </p:tgtEl>
                                        <p:attrNameLst>
                                          <p:attrName>ppt_x</p:attrName>
                                          <p:attrName>ppt_y</p:attrName>
                                        </p:attrNameLst>
                                      </p:cBhvr>
                                      <p:rCtr x="1128" y="47222"/>
                                    </p:animMotion>
                                  </p:childTnLst>
                                  <p:subTnLst>
                                    <p:set>
                                      <p:cBhvr override="childStyle">
                                        <p:cTn dur="1" fill="hold" display="0" masterRel="sameClick" afterEffect="1">
                                          <p:stCondLst>
                                            <p:cond evt="end" delay="0">
                                              <p:tn val="7"/>
                                            </p:cond>
                                          </p:stCondLst>
                                        </p:cTn>
                                        <p:tgtEl>
                                          <p:spTgt spid="7"/>
                                        </p:tgtEl>
                                        <p:attrNameLst>
                                          <p:attrName>style.visibility</p:attrName>
                                        </p:attrNameLst>
                                      </p:cBhvr>
                                      <p:to>
                                        <p:strVal val="hidden"/>
                                      </p:to>
                                    </p:set>
                                  </p:subTnLst>
                                </p:cTn>
                              </p:par>
                              <p:par>
                                <p:cTn id="9" presetID="22" presetClass="entr" presetSubtype="1" fill="hold" grpId="0" nodeType="withEffect">
                                  <p:stCondLst>
                                    <p:cond delay="40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125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250"/>
                                        <p:tgtEl>
                                          <p:spTgt spid="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7" grpId="0" animBg="1"/>
      <p:bldP spid="7" grpId="1" animBg="1"/>
      <p:bldP spid="2"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３点Ａ、Ｇ、辺ＢＦ上の点（中点でない）を通る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264328" y="-391232"/>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17624" y="5412650"/>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2343332" y="1727096"/>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01312" y="3362414"/>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9100018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500"/>
                                        <p:tgtEl>
                                          <p:spTgt spid="7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3.61111E-6 4.44444E-6 L 0.03715 0.89814 " pathEditMode="relative" rAng="0" ptsTypes="AA">
                                      <p:cBhvr>
                                        <p:cTn id="23" dur="2000" fill="hold"/>
                                        <p:tgtEl>
                                          <p:spTgt spid="7"/>
                                        </p:tgtEl>
                                        <p:attrNameLst>
                                          <p:attrName>ppt_x</p:attrName>
                                          <p:attrName>ppt_y</p:attrName>
                                        </p:attrNameLst>
                                      </p:cBhvr>
                                      <p:rCtr x="1858" y="44907"/>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smtClean="0">
                <a:solidFill>
                  <a:prstClr val="black"/>
                </a:solidFill>
                <a:latin typeface="Arial" panose="020B0604020202020204" pitchFamily="34" charset="0"/>
                <a:ea typeface="ＭＳ Ｐゴシック" panose="020B0600070205080204" pitchFamily="50" charset="-128"/>
              </a:rPr>
              <a:t>Ａ、Ｇ、辺ＢＦ上の点（中点でない）を</a:t>
            </a:r>
            <a:r>
              <a:rPr lang="ja-JP" altLang="en-US" dirty="0" smtClean="0">
                <a:solidFill>
                  <a:prstClr val="black"/>
                </a:solidFill>
                <a:latin typeface="Arial" panose="020B0604020202020204" pitchFamily="34" charset="0"/>
                <a:ea typeface="ＭＳ Ｐゴシック" panose="020B0600070205080204" pitchFamily="50" charset="-128"/>
              </a:rPr>
              <a:t>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818410" y="362879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723339" y="5082206"/>
            <a:ext cx="29994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lvl="0"/>
            <a:r>
              <a:rPr lang="ja-JP" altLang="en-US" sz="2400" dirty="0" smtClean="0">
                <a:solidFill>
                  <a:srgbClr val="000000"/>
                </a:solidFill>
                <a:latin typeface="Arial" panose="020B0604020202020204" pitchFamily="34" charset="0"/>
              </a:rPr>
              <a:t>２組の対辺が平行になるので</a:t>
            </a:r>
            <a:endParaRPr lang="en-US" altLang="ja-JP" sz="2400" dirty="0">
              <a:solidFill>
                <a:srgbClr val="000000"/>
              </a:solidFill>
              <a:latin typeface="Arial" panose="020B0604020202020204" pitchFamily="34" charset="0"/>
            </a:endParaRPr>
          </a:p>
          <a:p>
            <a:r>
              <a:rPr lang="ja-JP" altLang="en-US" sz="3600" dirty="0" smtClean="0"/>
              <a:t>平行四辺形</a:t>
            </a:r>
            <a:endParaRPr lang="ja-JP" altLang="en-US" sz="3600" dirty="0"/>
          </a:p>
        </p:txBody>
      </p:sp>
      <p:sp>
        <p:nvSpPr>
          <p:cNvPr id="7" name="平行四辺形 6"/>
          <p:cNvSpPr/>
          <p:nvPr/>
        </p:nvSpPr>
        <p:spPr>
          <a:xfrm rot="21358957">
            <a:off x="56222" y="-519785"/>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 name="平行四辺形 1"/>
          <p:cNvSpPr/>
          <p:nvPr/>
        </p:nvSpPr>
        <p:spPr>
          <a:xfrm rot="19134825" flipV="1">
            <a:off x="1339356" y="2119442"/>
            <a:ext cx="2477357" cy="3032461"/>
          </a:xfrm>
          <a:custGeom>
            <a:avLst/>
            <a:gdLst>
              <a:gd name="connsiteX0" fmla="*/ 0 w 2477357"/>
              <a:gd name="connsiteY0" fmla="*/ 2715247 h 2715247"/>
              <a:gd name="connsiteX1" fmla="*/ 277216 w 2477357"/>
              <a:gd name="connsiteY1" fmla="*/ 0 h 2715247"/>
              <a:gd name="connsiteX2" fmla="*/ 2477357 w 2477357"/>
              <a:gd name="connsiteY2" fmla="*/ 0 h 2715247"/>
              <a:gd name="connsiteX3" fmla="*/ 2200141 w 2477357"/>
              <a:gd name="connsiteY3" fmla="*/ 2715247 h 2715247"/>
              <a:gd name="connsiteX4" fmla="*/ 0 w 2477357"/>
              <a:gd name="connsiteY4" fmla="*/ 2715247 h 2715247"/>
              <a:gd name="connsiteX0" fmla="*/ 0 w 2477357"/>
              <a:gd name="connsiteY0" fmla="*/ 2715247 h 2874590"/>
              <a:gd name="connsiteX1" fmla="*/ 277216 w 2477357"/>
              <a:gd name="connsiteY1" fmla="*/ 0 h 2874590"/>
              <a:gd name="connsiteX2" fmla="*/ 2477357 w 2477357"/>
              <a:gd name="connsiteY2" fmla="*/ 0 h 2874590"/>
              <a:gd name="connsiteX3" fmla="*/ 2318858 w 2477357"/>
              <a:gd name="connsiteY3" fmla="*/ 2874590 h 2874590"/>
              <a:gd name="connsiteX4" fmla="*/ 0 w 2477357"/>
              <a:gd name="connsiteY4" fmla="*/ 2715247 h 2874590"/>
              <a:gd name="connsiteX0" fmla="*/ 0 w 2477357"/>
              <a:gd name="connsiteY0" fmla="*/ 2873118 h 3032461"/>
              <a:gd name="connsiteX1" fmla="*/ 180002 w 2477357"/>
              <a:gd name="connsiteY1" fmla="*/ 0 h 3032461"/>
              <a:gd name="connsiteX2" fmla="*/ 2477357 w 2477357"/>
              <a:gd name="connsiteY2" fmla="*/ 157871 h 3032461"/>
              <a:gd name="connsiteX3" fmla="*/ 2318858 w 2477357"/>
              <a:gd name="connsiteY3" fmla="*/ 3032461 h 3032461"/>
              <a:gd name="connsiteX4" fmla="*/ 0 w 2477357"/>
              <a:gd name="connsiteY4" fmla="*/ 2873118 h 3032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7357" h="3032461">
                <a:moveTo>
                  <a:pt x="0" y="2873118"/>
                </a:moveTo>
                <a:lnTo>
                  <a:pt x="180002" y="0"/>
                </a:lnTo>
                <a:lnTo>
                  <a:pt x="2477357" y="157871"/>
                </a:lnTo>
                <a:lnTo>
                  <a:pt x="2318858" y="3032461"/>
                </a:lnTo>
                <a:lnTo>
                  <a:pt x="0" y="2873118"/>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cxnSp>
        <p:nvCxnSpPr>
          <p:cNvPr id="3" name="直線コネクタ 2"/>
          <p:cNvCxnSpPr/>
          <p:nvPr/>
        </p:nvCxnSpPr>
        <p:spPr>
          <a:xfrm>
            <a:off x="752677" y="2735713"/>
            <a:ext cx="2016000" cy="723767"/>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775301" y="2500083"/>
            <a:ext cx="1625733" cy="959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a:spLocks noChangeArrowheads="1"/>
          </p:cNvSpPr>
          <p:nvPr/>
        </p:nvSpPr>
        <p:spPr bwMode="auto">
          <a:xfrm>
            <a:off x="2722726" y="5397198"/>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2" name="テキスト ボックス 31"/>
          <p:cNvSpPr txBox="1">
            <a:spLocks noChangeArrowheads="1"/>
          </p:cNvSpPr>
          <p:nvPr/>
        </p:nvSpPr>
        <p:spPr bwMode="auto">
          <a:xfrm>
            <a:off x="2335589" y="1727757"/>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5" name="テキスト ボックス 34"/>
          <p:cNvSpPr txBox="1">
            <a:spLocks noChangeArrowheads="1"/>
          </p:cNvSpPr>
          <p:nvPr/>
        </p:nvSpPr>
        <p:spPr bwMode="auto">
          <a:xfrm>
            <a:off x="698924" y="3362279"/>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6" name="平行四辺形 5"/>
          <p:cNvSpPr/>
          <p:nvPr/>
        </p:nvSpPr>
        <p:spPr>
          <a:xfrm>
            <a:off x="5567847" y="2671458"/>
            <a:ext cx="3310405" cy="1958045"/>
          </a:xfrm>
          <a:prstGeom prst="parallelogram">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7868091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3.33333E-6 4.44444E-6 L 0.02275 0.94444 " pathEditMode="relative" rAng="0" ptsTypes="AA">
                                      <p:cBhvr>
                                        <p:cTn id="8" dur="2000" fill="hold"/>
                                        <p:tgtEl>
                                          <p:spTgt spid="7"/>
                                        </p:tgtEl>
                                        <p:attrNameLst>
                                          <p:attrName>ppt_x</p:attrName>
                                          <p:attrName>ppt_y</p:attrName>
                                        </p:attrNameLst>
                                      </p:cBhvr>
                                      <p:rCtr x="1128" y="47222"/>
                                    </p:animMotion>
                                  </p:childTnLst>
                                  <p:subTnLst>
                                    <p:set>
                                      <p:cBhvr override="childStyle">
                                        <p:cTn dur="1" fill="hold" display="0" masterRel="sameClick" afterEffect="1">
                                          <p:stCondLst>
                                            <p:cond evt="end" delay="0">
                                              <p:tn val="7"/>
                                            </p:cond>
                                          </p:stCondLst>
                                        </p:cTn>
                                        <p:tgtEl>
                                          <p:spTgt spid="7"/>
                                        </p:tgtEl>
                                        <p:attrNameLst>
                                          <p:attrName>style.visibility</p:attrName>
                                        </p:attrNameLst>
                                      </p:cBhvr>
                                      <p:to>
                                        <p:strVal val="hidden"/>
                                      </p:to>
                                    </p:set>
                                  </p:subTnLst>
                                </p:cTn>
                              </p:par>
                              <p:par>
                                <p:cTn id="9" presetID="22" presetClass="entr" presetSubtype="1" fill="hold" grpId="0" nodeType="withEffect">
                                  <p:stCondLst>
                                    <p:cond delay="40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125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500"/>
                                        <p:tgtEl>
                                          <p:spTgt spid="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7" grpId="0" animBg="1"/>
      <p:bldP spid="7" grpId="1" animBg="1"/>
      <p:bldP spid="2"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３点Ｇ、辺ＡＢの中点、辺ＡＤの中点を通る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264328" y="-391232"/>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17624" y="5412650"/>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1560980" y="216636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3349610" y="206867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32090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500"/>
                                        <p:tgtEl>
                                          <p:spTgt spid="7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3.61111E-6 4.44444E-6 L 0.03715 0.89814 " pathEditMode="relative" rAng="0" ptsTypes="AA">
                                      <p:cBhvr>
                                        <p:cTn id="23" dur="2000" fill="hold"/>
                                        <p:tgtEl>
                                          <p:spTgt spid="7"/>
                                        </p:tgtEl>
                                        <p:attrNameLst>
                                          <p:attrName>ppt_x</p:attrName>
                                          <p:attrName>ppt_y</p:attrName>
                                        </p:attrNameLst>
                                      </p:cBhvr>
                                      <p:rCtr x="1858" y="44907"/>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smtClean="0">
                <a:solidFill>
                  <a:prstClr val="black"/>
                </a:solidFill>
                <a:latin typeface="Arial" panose="020B0604020202020204" pitchFamily="34" charset="0"/>
                <a:ea typeface="ＭＳ Ｐゴシック" panose="020B0600070205080204" pitchFamily="50" charset="-128"/>
              </a:rPr>
              <a:t>Ｇ、辺ＡＢの中点、辺ＡＤの中点を</a:t>
            </a:r>
            <a:r>
              <a:rPr lang="ja-JP" altLang="en-US" dirty="0" smtClean="0">
                <a:solidFill>
                  <a:prstClr val="black"/>
                </a:solidFill>
                <a:latin typeface="Arial" panose="020B0604020202020204" pitchFamily="34" charset="0"/>
                <a:ea typeface="ＭＳ Ｐゴシック" panose="020B0600070205080204" pitchFamily="50" charset="-128"/>
              </a:rPr>
              <a:t>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818410" y="362879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6712970" y="5312773"/>
            <a:ext cx="299942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五角形</a:t>
            </a:r>
            <a:endParaRPr lang="en-US" altLang="ja-JP" sz="3600" dirty="0" smtClean="0"/>
          </a:p>
          <a:p>
            <a:endParaRPr lang="ja-JP" altLang="en-US" sz="3600" dirty="0"/>
          </a:p>
        </p:txBody>
      </p:sp>
      <p:sp>
        <p:nvSpPr>
          <p:cNvPr id="9" name="二等辺三角形 8" hidden="1"/>
          <p:cNvSpPr/>
          <p:nvPr/>
        </p:nvSpPr>
        <p:spPr>
          <a:xfrm rot="10573269">
            <a:off x="-105016" y="2189306"/>
            <a:ext cx="5471040" cy="3276000"/>
          </a:xfrm>
          <a:prstGeom prst="triangle">
            <a:avLst>
              <a:gd name="adj" fmla="val 49351"/>
            </a:avLst>
          </a:prstGeom>
          <a:solidFill>
            <a:srgbClr val="92D05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10" name="五角形 9"/>
          <p:cNvSpPr/>
          <p:nvPr/>
        </p:nvSpPr>
        <p:spPr>
          <a:xfrm rot="10590051">
            <a:off x="785479" y="2179822"/>
            <a:ext cx="3654046" cy="3290288"/>
          </a:xfrm>
          <a:custGeom>
            <a:avLst/>
            <a:gdLst>
              <a:gd name="connsiteX0" fmla="*/ 3 w 2815671"/>
              <a:gd name="connsiteY0" fmla="*/ 1258254 h 3294160"/>
              <a:gd name="connsiteX1" fmla="*/ 1407836 w 2815671"/>
              <a:gd name="connsiteY1" fmla="*/ 0 h 3294160"/>
              <a:gd name="connsiteX2" fmla="*/ 2815668 w 2815671"/>
              <a:gd name="connsiteY2" fmla="*/ 1258254 h 3294160"/>
              <a:gd name="connsiteX3" fmla="*/ 2277924 w 2815671"/>
              <a:gd name="connsiteY3" fmla="*/ 3294152 h 3294160"/>
              <a:gd name="connsiteX4" fmla="*/ 537747 w 2815671"/>
              <a:gd name="connsiteY4" fmla="*/ 3294152 h 3294160"/>
              <a:gd name="connsiteX5" fmla="*/ 3 w 2815671"/>
              <a:gd name="connsiteY5" fmla="*/ 1258254 h 3294160"/>
              <a:gd name="connsiteX0" fmla="*/ 0 w 3252926"/>
              <a:gd name="connsiteY0" fmla="*/ 2166710 h 3294152"/>
              <a:gd name="connsiteX1" fmla="*/ 1845094 w 3252926"/>
              <a:gd name="connsiteY1" fmla="*/ 0 h 3294152"/>
              <a:gd name="connsiteX2" fmla="*/ 3252926 w 3252926"/>
              <a:gd name="connsiteY2" fmla="*/ 1258254 h 3294152"/>
              <a:gd name="connsiteX3" fmla="*/ 2715182 w 3252926"/>
              <a:gd name="connsiteY3" fmla="*/ 3294152 h 3294152"/>
              <a:gd name="connsiteX4" fmla="*/ 975005 w 3252926"/>
              <a:gd name="connsiteY4" fmla="*/ 3294152 h 3294152"/>
              <a:gd name="connsiteX5" fmla="*/ 0 w 3252926"/>
              <a:gd name="connsiteY5" fmla="*/ 2166710 h 3294152"/>
              <a:gd name="connsiteX0" fmla="*/ 0 w 3633287"/>
              <a:gd name="connsiteY0" fmla="*/ 2166710 h 3294152"/>
              <a:gd name="connsiteX1" fmla="*/ 1845094 w 3633287"/>
              <a:gd name="connsiteY1" fmla="*/ 0 h 3294152"/>
              <a:gd name="connsiteX2" fmla="*/ 3633287 w 3633287"/>
              <a:gd name="connsiteY2" fmla="*/ 2216705 h 3294152"/>
              <a:gd name="connsiteX3" fmla="*/ 2715182 w 3633287"/>
              <a:gd name="connsiteY3" fmla="*/ 3294152 h 3294152"/>
              <a:gd name="connsiteX4" fmla="*/ 975005 w 3633287"/>
              <a:gd name="connsiteY4" fmla="*/ 3294152 h 3294152"/>
              <a:gd name="connsiteX5" fmla="*/ 0 w 3633287"/>
              <a:gd name="connsiteY5" fmla="*/ 2166710 h 3294152"/>
              <a:gd name="connsiteX0" fmla="*/ 0 w 3560136"/>
              <a:gd name="connsiteY0" fmla="*/ 2219820 h 3294152"/>
              <a:gd name="connsiteX1" fmla="*/ 1771943 w 3560136"/>
              <a:gd name="connsiteY1" fmla="*/ 0 h 3294152"/>
              <a:gd name="connsiteX2" fmla="*/ 3560136 w 3560136"/>
              <a:gd name="connsiteY2" fmla="*/ 2216705 h 3294152"/>
              <a:gd name="connsiteX3" fmla="*/ 2642031 w 3560136"/>
              <a:gd name="connsiteY3" fmla="*/ 3294152 h 3294152"/>
              <a:gd name="connsiteX4" fmla="*/ 901854 w 3560136"/>
              <a:gd name="connsiteY4" fmla="*/ 3294152 h 3294152"/>
              <a:gd name="connsiteX5" fmla="*/ 0 w 3560136"/>
              <a:gd name="connsiteY5" fmla="*/ 2219820 h 3294152"/>
              <a:gd name="connsiteX0" fmla="*/ 0 w 3560136"/>
              <a:gd name="connsiteY0" fmla="*/ 2219820 h 3324361"/>
              <a:gd name="connsiteX1" fmla="*/ 1771943 w 3560136"/>
              <a:gd name="connsiteY1" fmla="*/ 0 h 3324361"/>
              <a:gd name="connsiteX2" fmla="*/ 3560136 w 3560136"/>
              <a:gd name="connsiteY2" fmla="*/ 2216705 h 3324361"/>
              <a:gd name="connsiteX3" fmla="*/ 2642031 w 3560136"/>
              <a:gd name="connsiteY3" fmla="*/ 3294152 h 3324361"/>
              <a:gd name="connsiteX4" fmla="*/ 919125 w 3560136"/>
              <a:gd name="connsiteY4" fmla="*/ 3324361 h 3324361"/>
              <a:gd name="connsiteX5" fmla="*/ 0 w 3560136"/>
              <a:gd name="connsiteY5" fmla="*/ 2219820 h 3324361"/>
              <a:gd name="connsiteX0" fmla="*/ 0 w 3560136"/>
              <a:gd name="connsiteY0" fmla="*/ 2219820 h 3348444"/>
              <a:gd name="connsiteX1" fmla="*/ 1771943 w 3560136"/>
              <a:gd name="connsiteY1" fmla="*/ 0 h 3348444"/>
              <a:gd name="connsiteX2" fmla="*/ 3560136 w 3560136"/>
              <a:gd name="connsiteY2" fmla="*/ 2216705 h 3348444"/>
              <a:gd name="connsiteX3" fmla="*/ 2734197 w 3560136"/>
              <a:gd name="connsiteY3" fmla="*/ 3348444 h 3348444"/>
              <a:gd name="connsiteX4" fmla="*/ 919125 w 3560136"/>
              <a:gd name="connsiteY4" fmla="*/ 3324361 h 3348444"/>
              <a:gd name="connsiteX5" fmla="*/ 0 w 3560136"/>
              <a:gd name="connsiteY5" fmla="*/ 2219820 h 3348444"/>
              <a:gd name="connsiteX0" fmla="*/ 0 w 3654046"/>
              <a:gd name="connsiteY0" fmla="*/ 2219820 h 3348444"/>
              <a:gd name="connsiteX1" fmla="*/ 1771943 w 3654046"/>
              <a:gd name="connsiteY1" fmla="*/ 0 h 3348444"/>
              <a:gd name="connsiteX2" fmla="*/ 3654046 w 3654046"/>
              <a:gd name="connsiteY2" fmla="*/ 2241972 h 3348444"/>
              <a:gd name="connsiteX3" fmla="*/ 2734197 w 3654046"/>
              <a:gd name="connsiteY3" fmla="*/ 3348444 h 3348444"/>
              <a:gd name="connsiteX4" fmla="*/ 919125 w 3654046"/>
              <a:gd name="connsiteY4" fmla="*/ 3324361 h 3348444"/>
              <a:gd name="connsiteX5" fmla="*/ 0 w 3654046"/>
              <a:gd name="connsiteY5" fmla="*/ 2219820 h 3348444"/>
              <a:gd name="connsiteX0" fmla="*/ 0 w 3654046"/>
              <a:gd name="connsiteY0" fmla="*/ 2219820 h 3348444"/>
              <a:gd name="connsiteX1" fmla="*/ 1771943 w 3654046"/>
              <a:gd name="connsiteY1" fmla="*/ 0 h 3348444"/>
              <a:gd name="connsiteX2" fmla="*/ 3654046 w 3654046"/>
              <a:gd name="connsiteY2" fmla="*/ 2241972 h 3348444"/>
              <a:gd name="connsiteX3" fmla="*/ 2734197 w 3654046"/>
              <a:gd name="connsiteY3" fmla="*/ 3348444 h 3348444"/>
              <a:gd name="connsiteX4" fmla="*/ 936977 w 3654046"/>
              <a:gd name="connsiteY4" fmla="*/ 3344894 h 3348444"/>
              <a:gd name="connsiteX5" fmla="*/ 0 w 3654046"/>
              <a:gd name="connsiteY5" fmla="*/ 2219820 h 3348444"/>
              <a:gd name="connsiteX0" fmla="*/ 0 w 3654046"/>
              <a:gd name="connsiteY0" fmla="*/ 2219820 h 3348444"/>
              <a:gd name="connsiteX1" fmla="*/ 1771943 w 3654046"/>
              <a:gd name="connsiteY1" fmla="*/ 0 h 3348444"/>
              <a:gd name="connsiteX2" fmla="*/ 3654046 w 3654046"/>
              <a:gd name="connsiteY2" fmla="*/ 2241972 h 3348444"/>
              <a:gd name="connsiteX3" fmla="*/ 2734197 w 3654046"/>
              <a:gd name="connsiteY3" fmla="*/ 3348444 h 3348444"/>
              <a:gd name="connsiteX4" fmla="*/ 936977 w 3654046"/>
              <a:gd name="connsiteY4" fmla="*/ 3344894 h 3348444"/>
              <a:gd name="connsiteX5" fmla="*/ 0 w 3654046"/>
              <a:gd name="connsiteY5" fmla="*/ 2219820 h 3348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54046" h="3348444">
                <a:moveTo>
                  <a:pt x="0" y="2219820"/>
                </a:moveTo>
                <a:lnTo>
                  <a:pt x="1771943" y="0"/>
                </a:lnTo>
                <a:lnTo>
                  <a:pt x="3654046" y="2241972"/>
                </a:lnTo>
                <a:lnTo>
                  <a:pt x="2734197" y="3348444"/>
                </a:lnTo>
                <a:lnTo>
                  <a:pt x="936977" y="3344894"/>
                </a:lnTo>
                <a:lnTo>
                  <a:pt x="0" y="221982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7" name="平行四辺形 6"/>
          <p:cNvSpPr/>
          <p:nvPr/>
        </p:nvSpPr>
        <p:spPr>
          <a:xfrm rot="21358957">
            <a:off x="56222" y="-519785"/>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a:cxnSpLocks noChangeAspect="1"/>
          </p:cNvCxnSpPr>
          <p:nvPr/>
        </p:nvCxnSpPr>
        <p:spPr>
          <a:xfrm>
            <a:off x="737392" y="2730013"/>
            <a:ext cx="2018107" cy="72453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cxnSpLocks noChangeAspect="1"/>
          </p:cNvCxnSpPr>
          <p:nvPr/>
        </p:nvCxnSpPr>
        <p:spPr>
          <a:xfrm flipH="1">
            <a:off x="2763167" y="2496587"/>
            <a:ext cx="1629120" cy="961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a:spLocks noChangeArrowheads="1"/>
          </p:cNvSpPr>
          <p:nvPr/>
        </p:nvSpPr>
        <p:spPr bwMode="auto">
          <a:xfrm>
            <a:off x="2717624" y="5412650"/>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6" name="テキスト ボックス 35"/>
          <p:cNvSpPr txBox="1">
            <a:spLocks noChangeArrowheads="1"/>
          </p:cNvSpPr>
          <p:nvPr/>
        </p:nvSpPr>
        <p:spPr bwMode="auto">
          <a:xfrm>
            <a:off x="1541930" y="218541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7" name="テキスト ボックス 36"/>
          <p:cNvSpPr txBox="1">
            <a:spLocks noChangeArrowheads="1"/>
          </p:cNvSpPr>
          <p:nvPr/>
        </p:nvSpPr>
        <p:spPr bwMode="auto">
          <a:xfrm>
            <a:off x="3349610" y="206867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11" name="五角形 10"/>
          <p:cNvSpPr/>
          <p:nvPr/>
        </p:nvSpPr>
        <p:spPr>
          <a:xfrm rot="10800000">
            <a:off x="5787651" y="2061886"/>
            <a:ext cx="2917150" cy="3020320"/>
          </a:xfrm>
          <a:custGeom>
            <a:avLst/>
            <a:gdLst>
              <a:gd name="connsiteX0" fmla="*/ 3 w 2917156"/>
              <a:gd name="connsiteY0" fmla="*/ 1153660 h 3020328"/>
              <a:gd name="connsiteX1" fmla="*/ 1458578 w 2917156"/>
              <a:gd name="connsiteY1" fmla="*/ 0 h 3020328"/>
              <a:gd name="connsiteX2" fmla="*/ 2917153 w 2917156"/>
              <a:gd name="connsiteY2" fmla="*/ 1153660 h 3020328"/>
              <a:gd name="connsiteX3" fmla="*/ 2360027 w 2917156"/>
              <a:gd name="connsiteY3" fmla="*/ 3020320 h 3020328"/>
              <a:gd name="connsiteX4" fmla="*/ 557129 w 2917156"/>
              <a:gd name="connsiteY4" fmla="*/ 3020320 h 3020328"/>
              <a:gd name="connsiteX5" fmla="*/ 3 w 2917156"/>
              <a:gd name="connsiteY5" fmla="*/ 1153660 h 3020328"/>
              <a:gd name="connsiteX0" fmla="*/ 0 w 2974300"/>
              <a:gd name="connsiteY0" fmla="*/ 1153660 h 3020320"/>
              <a:gd name="connsiteX1" fmla="*/ 1458575 w 2974300"/>
              <a:gd name="connsiteY1" fmla="*/ 0 h 3020320"/>
              <a:gd name="connsiteX2" fmla="*/ 2974300 w 2974300"/>
              <a:gd name="connsiteY2" fmla="*/ 1896610 h 3020320"/>
              <a:gd name="connsiteX3" fmla="*/ 2360024 w 2974300"/>
              <a:gd name="connsiteY3" fmla="*/ 3020320 h 3020320"/>
              <a:gd name="connsiteX4" fmla="*/ 557126 w 2974300"/>
              <a:gd name="connsiteY4" fmla="*/ 3020320 h 3020320"/>
              <a:gd name="connsiteX5" fmla="*/ 0 w 2974300"/>
              <a:gd name="connsiteY5" fmla="*/ 1153660 h 3020320"/>
              <a:gd name="connsiteX0" fmla="*/ 0 w 2936200"/>
              <a:gd name="connsiteY0" fmla="*/ 1991860 h 3020320"/>
              <a:gd name="connsiteX1" fmla="*/ 1420475 w 2936200"/>
              <a:gd name="connsiteY1" fmla="*/ 0 h 3020320"/>
              <a:gd name="connsiteX2" fmla="*/ 2936200 w 2936200"/>
              <a:gd name="connsiteY2" fmla="*/ 1896610 h 3020320"/>
              <a:gd name="connsiteX3" fmla="*/ 2321924 w 2936200"/>
              <a:gd name="connsiteY3" fmla="*/ 3020320 h 3020320"/>
              <a:gd name="connsiteX4" fmla="*/ 519026 w 2936200"/>
              <a:gd name="connsiteY4" fmla="*/ 3020320 h 3020320"/>
              <a:gd name="connsiteX5" fmla="*/ 0 w 2936200"/>
              <a:gd name="connsiteY5" fmla="*/ 1991860 h 3020320"/>
              <a:gd name="connsiteX0" fmla="*/ 0 w 2917150"/>
              <a:gd name="connsiteY0" fmla="*/ 1896610 h 3020320"/>
              <a:gd name="connsiteX1" fmla="*/ 1401425 w 2917150"/>
              <a:gd name="connsiteY1" fmla="*/ 0 h 3020320"/>
              <a:gd name="connsiteX2" fmla="*/ 2917150 w 2917150"/>
              <a:gd name="connsiteY2" fmla="*/ 1896610 h 3020320"/>
              <a:gd name="connsiteX3" fmla="*/ 2302874 w 2917150"/>
              <a:gd name="connsiteY3" fmla="*/ 3020320 h 3020320"/>
              <a:gd name="connsiteX4" fmla="*/ 499976 w 2917150"/>
              <a:gd name="connsiteY4" fmla="*/ 3020320 h 3020320"/>
              <a:gd name="connsiteX5" fmla="*/ 0 w 2917150"/>
              <a:gd name="connsiteY5" fmla="*/ 1896610 h 302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7150" h="3020320">
                <a:moveTo>
                  <a:pt x="0" y="1896610"/>
                </a:moveTo>
                <a:lnTo>
                  <a:pt x="1401425" y="0"/>
                </a:lnTo>
                <a:lnTo>
                  <a:pt x="2917150" y="1896610"/>
                </a:lnTo>
                <a:lnTo>
                  <a:pt x="2302874" y="3020320"/>
                </a:lnTo>
                <a:lnTo>
                  <a:pt x="499976" y="3020320"/>
                </a:lnTo>
                <a:lnTo>
                  <a:pt x="0" y="189661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2168713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3.33333E-6 4.44444E-6 L 0.02275 0.94444 " pathEditMode="relative" rAng="0" ptsTypes="AA">
                                      <p:cBhvr>
                                        <p:cTn id="8" dur="2000" fill="hold"/>
                                        <p:tgtEl>
                                          <p:spTgt spid="7"/>
                                        </p:tgtEl>
                                        <p:attrNameLst>
                                          <p:attrName>ppt_x</p:attrName>
                                          <p:attrName>ppt_y</p:attrName>
                                        </p:attrNameLst>
                                      </p:cBhvr>
                                      <p:rCtr x="1128" y="47222"/>
                                    </p:animMotion>
                                  </p:childTnLst>
                                  <p:subTnLst>
                                    <p:set>
                                      <p:cBhvr override="childStyle">
                                        <p:cTn dur="1" fill="hold" display="0" masterRel="sameClick" afterEffect="1">
                                          <p:stCondLst>
                                            <p:cond evt="end" delay="0">
                                              <p:tn val="7"/>
                                            </p:cond>
                                          </p:stCondLst>
                                        </p:cTn>
                                        <p:tgtEl>
                                          <p:spTgt spid="7"/>
                                        </p:tgtEl>
                                        <p:attrNameLst>
                                          <p:attrName>style.visibility</p:attrName>
                                        </p:attrNameLst>
                                      </p:cBhvr>
                                      <p:to>
                                        <p:strVal val="hidden"/>
                                      </p:to>
                                    </p:set>
                                  </p:subTnLst>
                                </p:cTn>
                              </p:par>
                              <p:par>
                                <p:cTn id="9" presetID="22" presetClass="entr" presetSubtype="1" fill="hold" grpId="0" nodeType="withEffect">
                                  <p:stCondLst>
                                    <p:cond delay="40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125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500"/>
                                        <p:tgtEl>
                                          <p:spTgt spid="11"/>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9" grpId="0" animBg="1"/>
      <p:bldP spid="10" grpId="0" animBg="1"/>
      <p:bldP spid="7" grpId="0" animBg="1"/>
      <p:bldP spid="7" grpId="1"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３点辺ＡＢの中点、辺ＡＤの中点、辺ＢＦの中点を通る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264328" y="-391232"/>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a:spLocks noChangeArrowheads="1"/>
          </p:cNvSpPr>
          <p:nvPr/>
        </p:nvSpPr>
        <p:spPr bwMode="auto">
          <a:xfrm>
            <a:off x="1560980" y="216636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3349610" y="206867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1" name="テキスト ボックス 30"/>
          <p:cNvSpPr txBox="1">
            <a:spLocks noChangeArrowheads="1"/>
          </p:cNvSpPr>
          <p:nvPr/>
        </p:nvSpPr>
        <p:spPr bwMode="auto">
          <a:xfrm>
            <a:off x="702760" y="3792709"/>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2" name="テキスト ボックス 31" hidden="1"/>
          <p:cNvSpPr txBox="1">
            <a:spLocks noChangeArrowheads="1"/>
          </p:cNvSpPr>
          <p:nvPr/>
        </p:nvSpPr>
        <p:spPr bwMode="auto">
          <a:xfrm>
            <a:off x="3349610" y="206867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4" name="テキスト ボックス 33" hidden="1"/>
          <p:cNvSpPr txBox="1">
            <a:spLocks noChangeArrowheads="1"/>
          </p:cNvSpPr>
          <p:nvPr/>
        </p:nvSpPr>
        <p:spPr bwMode="auto">
          <a:xfrm>
            <a:off x="1558288" y="218541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2680272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500"/>
                                        <p:tgtEl>
                                          <p:spTgt spid="7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500"/>
                                        <p:tgtEl>
                                          <p:spTgt spid="31"/>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3.61111E-6 4.44444E-6 L 0.03715 0.89814 " pathEditMode="relative" rAng="0" ptsTypes="AA">
                                      <p:cBhvr>
                                        <p:cTn id="23" dur="2000" fill="hold"/>
                                        <p:tgtEl>
                                          <p:spTgt spid="7"/>
                                        </p:tgtEl>
                                        <p:attrNameLst>
                                          <p:attrName>ppt_x</p:attrName>
                                          <p:attrName>ppt_y</p:attrName>
                                        </p:attrNameLst>
                                      </p:cBhvr>
                                      <p:rCtr x="1858" y="44907"/>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1" grpId="0"/>
      <p:bldP spid="7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smtClean="0">
                <a:solidFill>
                  <a:prstClr val="black"/>
                </a:solidFill>
                <a:latin typeface="Arial" panose="020B0604020202020204" pitchFamily="34" charset="0"/>
                <a:ea typeface="ＭＳ Ｐゴシック" panose="020B0600070205080204" pitchFamily="50" charset="-128"/>
              </a:rPr>
              <a:t>辺ＡＢの中点、辺ＡＤの中点、辺ＢＦの中点を</a:t>
            </a:r>
            <a:r>
              <a:rPr lang="ja-JP" altLang="en-US" dirty="0" smtClean="0">
                <a:solidFill>
                  <a:prstClr val="black"/>
                </a:solidFill>
                <a:latin typeface="Arial" panose="020B0604020202020204" pitchFamily="34" charset="0"/>
                <a:ea typeface="ＭＳ Ｐゴシック" panose="020B0600070205080204" pitchFamily="50" charset="-128"/>
              </a:rPr>
              <a:t>通る</a:t>
            </a:r>
            <a:r>
              <a:rPr lang="ja-JP" altLang="en-US" dirty="0">
                <a:solidFill>
                  <a:prstClr val="black"/>
                </a:solidFill>
                <a:latin typeface="Arial" panose="020B0604020202020204" pitchFamily="34" charset="0"/>
                <a:ea typeface="ＭＳ Ｐゴシック" panose="020B0600070205080204" pitchFamily="50" charset="-128"/>
              </a:rPr>
              <a:t>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818410" y="362879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631215" y="5261896"/>
            <a:ext cx="299942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smtClean="0"/>
              <a:t>６つの辺の長さが等しいので</a:t>
            </a:r>
            <a:r>
              <a:rPr lang="en-US" altLang="ja-JP" sz="2400" dirty="0" smtClean="0"/>
              <a:t/>
            </a:r>
            <a:br>
              <a:rPr lang="en-US" altLang="ja-JP" sz="2400" dirty="0" smtClean="0"/>
            </a:br>
            <a:r>
              <a:rPr lang="ja-JP" altLang="en-US" sz="3600" dirty="0" smtClean="0"/>
              <a:t>正六角形</a:t>
            </a:r>
            <a:endParaRPr lang="en-US" altLang="ja-JP" sz="3600" dirty="0" smtClean="0"/>
          </a:p>
          <a:p>
            <a:endParaRPr lang="ja-JP" altLang="en-US" sz="3600" dirty="0"/>
          </a:p>
        </p:txBody>
      </p:sp>
      <p:sp>
        <p:nvSpPr>
          <p:cNvPr id="2" name="六角形 1"/>
          <p:cNvSpPr/>
          <p:nvPr/>
        </p:nvSpPr>
        <p:spPr>
          <a:xfrm rot="21397693">
            <a:off x="738361" y="2186625"/>
            <a:ext cx="3643966" cy="2868838"/>
          </a:xfrm>
          <a:custGeom>
            <a:avLst/>
            <a:gdLst>
              <a:gd name="connsiteX0" fmla="*/ 0 w 3381442"/>
              <a:gd name="connsiteY0" fmla="*/ 1434420 h 2868840"/>
              <a:gd name="connsiteX1" fmla="*/ 780238 w 3381442"/>
              <a:gd name="connsiteY1" fmla="*/ 1 h 2868840"/>
              <a:gd name="connsiteX2" fmla="*/ 2601204 w 3381442"/>
              <a:gd name="connsiteY2" fmla="*/ 1 h 2868840"/>
              <a:gd name="connsiteX3" fmla="*/ 3381442 w 3381442"/>
              <a:gd name="connsiteY3" fmla="*/ 1434420 h 2868840"/>
              <a:gd name="connsiteX4" fmla="*/ 2601204 w 3381442"/>
              <a:gd name="connsiteY4" fmla="*/ 2868839 h 2868840"/>
              <a:gd name="connsiteX5" fmla="*/ 780238 w 3381442"/>
              <a:gd name="connsiteY5" fmla="*/ 2868839 h 2868840"/>
              <a:gd name="connsiteX6" fmla="*/ 0 w 3381442"/>
              <a:gd name="connsiteY6" fmla="*/ 1434420 h 2868840"/>
              <a:gd name="connsiteX0" fmla="*/ 0 w 3542168"/>
              <a:gd name="connsiteY0" fmla="*/ 1571253 h 2868838"/>
              <a:gd name="connsiteX1" fmla="*/ 940964 w 3542168"/>
              <a:gd name="connsiteY1" fmla="*/ 0 h 2868838"/>
              <a:gd name="connsiteX2" fmla="*/ 2761930 w 3542168"/>
              <a:gd name="connsiteY2" fmla="*/ 0 h 2868838"/>
              <a:gd name="connsiteX3" fmla="*/ 3542168 w 3542168"/>
              <a:gd name="connsiteY3" fmla="*/ 1434419 h 2868838"/>
              <a:gd name="connsiteX4" fmla="*/ 2761930 w 3542168"/>
              <a:gd name="connsiteY4" fmla="*/ 2868838 h 2868838"/>
              <a:gd name="connsiteX5" fmla="*/ 940964 w 3542168"/>
              <a:gd name="connsiteY5" fmla="*/ 2868838 h 2868838"/>
              <a:gd name="connsiteX6" fmla="*/ 0 w 3542168"/>
              <a:gd name="connsiteY6" fmla="*/ 1571253 h 2868838"/>
              <a:gd name="connsiteX0" fmla="*/ 0 w 3643966"/>
              <a:gd name="connsiteY0" fmla="*/ 1571253 h 2868838"/>
              <a:gd name="connsiteX1" fmla="*/ 940964 w 3643966"/>
              <a:gd name="connsiteY1" fmla="*/ 0 h 2868838"/>
              <a:gd name="connsiteX2" fmla="*/ 2761930 w 3643966"/>
              <a:gd name="connsiteY2" fmla="*/ 0 h 2868838"/>
              <a:gd name="connsiteX3" fmla="*/ 3643966 w 3643966"/>
              <a:gd name="connsiteY3" fmla="*/ 1434058 h 2868838"/>
              <a:gd name="connsiteX4" fmla="*/ 2761930 w 3643966"/>
              <a:gd name="connsiteY4" fmla="*/ 2868838 h 2868838"/>
              <a:gd name="connsiteX5" fmla="*/ 940964 w 3643966"/>
              <a:gd name="connsiteY5" fmla="*/ 2868838 h 2868838"/>
              <a:gd name="connsiteX6" fmla="*/ 0 w 3643966"/>
              <a:gd name="connsiteY6" fmla="*/ 1571253 h 2868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3966" h="2868838">
                <a:moveTo>
                  <a:pt x="0" y="1571253"/>
                </a:moveTo>
                <a:lnTo>
                  <a:pt x="940964" y="0"/>
                </a:lnTo>
                <a:lnTo>
                  <a:pt x="2761930" y="0"/>
                </a:lnTo>
                <a:lnTo>
                  <a:pt x="3643966" y="1434058"/>
                </a:lnTo>
                <a:lnTo>
                  <a:pt x="2761930" y="2868838"/>
                </a:lnTo>
                <a:lnTo>
                  <a:pt x="940964" y="2868838"/>
                </a:lnTo>
                <a:lnTo>
                  <a:pt x="0" y="1571253"/>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9" name="二等辺三角形 8" hidden="1"/>
          <p:cNvSpPr/>
          <p:nvPr/>
        </p:nvSpPr>
        <p:spPr>
          <a:xfrm rot="10573269">
            <a:off x="-105016" y="2189306"/>
            <a:ext cx="5471040" cy="3276000"/>
          </a:xfrm>
          <a:prstGeom prst="triangle">
            <a:avLst>
              <a:gd name="adj" fmla="val 49351"/>
            </a:avLst>
          </a:prstGeom>
          <a:solidFill>
            <a:srgbClr val="92D05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7" name="平行四辺形 6"/>
          <p:cNvSpPr/>
          <p:nvPr/>
        </p:nvSpPr>
        <p:spPr>
          <a:xfrm rot="21358957">
            <a:off x="56222" y="-519785"/>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a:cxnSpLocks noChangeAspect="1"/>
          </p:cNvCxnSpPr>
          <p:nvPr/>
        </p:nvCxnSpPr>
        <p:spPr>
          <a:xfrm>
            <a:off x="737392" y="2730013"/>
            <a:ext cx="2018107" cy="724530"/>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cxnSpLocks noChangeAspect="1"/>
          </p:cNvCxnSpPr>
          <p:nvPr/>
        </p:nvCxnSpPr>
        <p:spPr>
          <a:xfrm flipH="1">
            <a:off x="2763167" y="2496587"/>
            <a:ext cx="1629120" cy="961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a:spLocks noChangeArrowheads="1"/>
          </p:cNvSpPr>
          <p:nvPr/>
        </p:nvSpPr>
        <p:spPr bwMode="auto">
          <a:xfrm>
            <a:off x="702760" y="3792709"/>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7" name="テキスト ボックス 36"/>
          <p:cNvSpPr txBox="1">
            <a:spLocks noChangeArrowheads="1"/>
          </p:cNvSpPr>
          <p:nvPr/>
        </p:nvSpPr>
        <p:spPr bwMode="auto">
          <a:xfrm>
            <a:off x="3349610" y="206867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6" name="テキスト ボックス 35"/>
          <p:cNvSpPr txBox="1">
            <a:spLocks noChangeArrowheads="1"/>
          </p:cNvSpPr>
          <p:nvPr/>
        </p:nvSpPr>
        <p:spPr bwMode="auto">
          <a:xfrm>
            <a:off x="1558288" y="2185419"/>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5" name="六角形 4"/>
          <p:cNvSpPr/>
          <p:nvPr/>
        </p:nvSpPr>
        <p:spPr>
          <a:xfrm>
            <a:off x="5754284" y="2324047"/>
            <a:ext cx="2880000" cy="2880000"/>
          </a:xfrm>
          <a:prstGeom prst="hexagon">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35195162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3.33333E-6 4.44444E-6 L 0.02275 0.94444 " pathEditMode="relative" rAng="0" ptsTypes="AA">
                                      <p:cBhvr>
                                        <p:cTn id="8" dur="2000" fill="hold"/>
                                        <p:tgtEl>
                                          <p:spTgt spid="7"/>
                                        </p:tgtEl>
                                        <p:attrNameLst>
                                          <p:attrName>ppt_x</p:attrName>
                                          <p:attrName>ppt_y</p:attrName>
                                        </p:attrNameLst>
                                      </p:cBhvr>
                                      <p:rCtr x="1128" y="47222"/>
                                    </p:animMotion>
                                  </p:childTnLst>
                                  <p:subTnLst>
                                    <p:set>
                                      <p:cBhvr override="childStyle">
                                        <p:cTn dur="1" fill="hold" display="0" masterRel="sameClick" afterEffect="1">
                                          <p:stCondLst>
                                            <p:cond evt="end" delay="0">
                                              <p:tn val="7"/>
                                            </p:cond>
                                          </p:stCondLst>
                                        </p:cTn>
                                        <p:tgtEl>
                                          <p:spTgt spid="7"/>
                                        </p:tgtEl>
                                        <p:attrNameLst>
                                          <p:attrName>style.visibility</p:attrName>
                                        </p:attrNameLst>
                                      </p:cBhvr>
                                      <p:to>
                                        <p:strVal val="hidden"/>
                                      </p:to>
                                    </p:set>
                                  </p:subTnLst>
                                </p:cTn>
                              </p:par>
                              <p:par>
                                <p:cTn id="9" presetID="22" presetClass="entr" presetSubtype="1" fill="hold" grpId="0" nodeType="withEffect">
                                  <p:stCondLst>
                                    <p:cond delay="40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125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1500"/>
                                        <p:tgtEl>
                                          <p:spTgt spid="5"/>
                                        </p:tgtEl>
                                      </p:cBhvr>
                                    </p:animEffect>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500" fill="hold"/>
                                        <p:tgtEl>
                                          <p:spTgt spid="25"/>
                                        </p:tgtEl>
                                        <p:attrNameLst>
                                          <p:attrName>ppt_w</p:attrName>
                                        </p:attrNameLst>
                                      </p:cBhvr>
                                      <p:tavLst>
                                        <p:tav tm="0">
                                          <p:val>
                                            <p:fltVal val="0"/>
                                          </p:val>
                                        </p:tav>
                                        <p:tav tm="100000">
                                          <p:val>
                                            <p:strVal val="#ppt_w"/>
                                          </p:val>
                                        </p:tav>
                                      </p:tavLst>
                                    </p:anim>
                                    <p:anim calcmode="lin" valueType="num">
                                      <p:cBhvr>
                                        <p:cTn id="30" dur="500" fill="hold"/>
                                        <p:tgtEl>
                                          <p:spTgt spid="25"/>
                                        </p:tgtEl>
                                        <p:attrNameLst>
                                          <p:attrName>ppt_h</p:attrName>
                                        </p:attrNameLst>
                                      </p:cBhvr>
                                      <p:tavLst>
                                        <p:tav tm="0">
                                          <p:val>
                                            <p:fltVal val="0"/>
                                          </p:val>
                                        </p:tav>
                                        <p:tav tm="100000">
                                          <p:val>
                                            <p:strVal val="#ppt_h"/>
                                          </p:val>
                                        </p:tav>
                                      </p:tavLst>
                                    </p:anim>
                                    <p:animEffect transition="in" filter="fade">
                                      <p:cBhvr>
                                        <p:cTn id="3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 grpId="0" animBg="1"/>
      <p:bldP spid="9" grpId="0" animBg="1"/>
      <p:bldP spid="7" grpId="0" animBg="1"/>
      <p:bldP spid="7" grpId="1"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a:t>
            </a:r>
            <a:r>
              <a:rPr lang="ja-JP" altLang="en-US" dirty="0" smtClean="0">
                <a:solidFill>
                  <a:prstClr val="black"/>
                </a:solidFill>
                <a:latin typeface="Arial" panose="020B0604020202020204" pitchFamily="34" charset="0"/>
                <a:ea typeface="ＭＳ Ｐゴシック" panose="020B0600070205080204" pitchFamily="50" charset="-128"/>
              </a:rPr>
              <a:t>、Ｇを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grpSp>
        <p:nvGrpSpPr>
          <p:cNvPr id="45" name="グループ化 23"/>
          <p:cNvGrpSpPr>
            <a:grpSpLocks/>
          </p:cNvGrpSpPr>
          <p:nvPr/>
        </p:nvGrpSpPr>
        <p:grpSpPr bwMode="auto">
          <a:xfrm>
            <a:off x="683568" y="1877299"/>
            <a:ext cx="3667209" cy="3704514"/>
            <a:chOff x="981777" y="1357297"/>
            <a:chExt cx="4099914" cy="4142583"/>
          </a:xfrm>
          <a:solidFill>
            <a:srgbClr val="E6F3F7"/>
          </a:solidFill>
        </p:grpSpPr>
        <p:sp>
          <p:nvSpPr>
            <p:cNvPr id="50" name="平行四辺形 49"/>
            <p:cNvSpPr/>
            <p:nvPr/>
          </p:nvSpPr>
          <p:spPr>
            <a:xfrm rot="5400000">
              <a:off x="583178" y="2841249"/>
              <a:ext cx="3055237" cy="2258039"/>
            </a:xfrm>
            <a:prstGeom prst="parallelogram">
              <a:avLst>
                <a:gd name="adj" fmla="val 35364"/>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91724" y="2911906"/>
              <a:ext cx="3336064" cy="1839884"/>
            </a:xfrm>
            <a:prstGeom prst="parallelogram">
              <a:avLst>
                <a:gd name="adj" fmla="val 58363"/>
              </a:avLst>
            </a:pr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54057" cy="812606"/>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9" name="テキスト ボックス 61"/>
          <p:cNvSpPr txBox="1">
            <a:spLocks noChangeArrowheads="1"/>
          </p:cNvSpPr>
          <p:nvPr/>
        </p:nvSpPr>
        <p:spPr bwMode="auto">
          <a:xfrm>
            <a:off x="351147" y="261892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182833" y="153718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sp>
        <p:nvSpPr>
          <p:cNvPr id="64" name="テキスト ボックス 63"/>
          <p:cNvSpPr txBox="1">
            <a:spLocks noChangeArrowheads="1"/>
          </p:cNvSpPr>
          <p:nvPr/>
        </p:nvSpPr>
        <p:spPr bwMode="auto">
          <a:xfrm>
            <a:off x="2515585" y="3155089"/>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65" name="テキスト ボックス 64"/>
          <p:cNvSpPr txBox="1">
            <a:spLocks noChangeArrowheads="1"/>
          </p:cNvSpPr>
          <p:nvPr/>
        </p:nvSpPr>
        <p:spPr bwMode="auto">
          <a:xfrm>
            <a:off x="4340901" y="2348152"/>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17082" y="481680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466564" y="555547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393827" y="4562611"/>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1964958" y="3580040"/>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70" name="テキスト ボックス 69"/>
          <p:cNvSpPr txBox="1">
            <a:spLocks noChangeArrowheads="1"/>
          </p:cNvSpPr>
          <p:nvPr/>
        </p:nvSpPr>
        <p:spPr bwMode="auto">
          <a:xfrm>
            <a:off x="645952" y="2788258"/>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4281411" y="2528926"/>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2" name="テキスト ボックス 71"/>
          <p:cNvSpPr txBox="1">
            <a:spLocks noChangeArrowheads="1"/>
          </p:cNvSpPr>
          <p:nvPr/>
        </p:nvSpPr>
        <p:spPr bwMode="auto">
          <a:xfrm>
            <a:off x="2658460" y="5500322"/>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 name="平行四辺形 6"/>
          <p:cNvSpPr/>
          <p:nvPr/>
        </p:nvSpPr>
        <p:spPr>
          <a:xfrm rot="21358957">
            <a:off x="-330313" y="539635"/>
            <a:ext cx="5694431"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Tree>
    <p:custDataLst>
      <p:tags r:id="rId1"/>
    </p:custDataLst>
    <p:extLst>
      <p:ext uri="{BB962C8B-B14F-4D97-AF65-F5344CB8AC3E}">
        <p14:creationId xmlns:p14="http://schemas.microsoft.com/office/powerpoint/2010/main" val="19241023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0"/>
                            </p:stCondLst>
                            <p:childTnLst>
                              <p:par>
                                <p:cTn id="8" presetID="42" presetClass="path" presetSubtype="0" accel="50000" decel="50000" fill="hold" grpId="0" nodeType="afterEffect">
                                  <p:stCondLst>
                                    <p:cond delay="0"/>
                                  </p:stCondLst>
                                  <p:childTnLst>
                                    <p:animMotion origin="layout" path="M -3.61111E-6 4.81481E-6 L 0.0632 0.79467 " pathEditMode="relative" rAng="0" ptsTypes="AA">
                                      <p:cBhvr>
                                        <p:cTn id="9" dur="2000" fill="hold"/>
                                        <p:tgtEl>
                                          <p:spTgt spid="7"/>
                                        </p:tgtEl>
                                        <p:attrNameLst>
                                          <p:attrName>ppt_x</p:attrName>
                                          <p:attrName>ppt_y</p:attrName>
                                        </p:attrNameLst>
                                      </p:cBhvr>
                                      <p:rCtr x="3160" y="39722"/>
                                    </p:animMotion>
                                  </p:childTnLst>
                                  <p:subTnLst>
                                    <p:set>
                                      <p:cBhvr override="childStyle">
                                        <p:cTn dur="1" fill="hold" display="0" masterRel="sameClick" afterEffect="1">
                                          <p:stCondLst>
                                            <p:cond evt="end" delay="0">
                                              <p:tn val="8"/>
                                            </p:cond>
                                          </p:stCondLst>
                                        </p:cTn>
                                        <p:tgtEl>
                                          <p:spTgt spid="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67209" cy="3704514"/>
            <a:chOff x="981777" y="1357297"/>
            <a:chExt cx="4099914" cy="4142583"/>
          </a:xfrm>
          <a:solidFill>
            <a:srgbClr val="E6F3F7"/>
          </a:solidFill>
        </p:grpSpPr>
        <p:sp>
          <p:nvSpPr>
            <p:cNvPr id="50" name="平行四辺形 49"/>
            <p:cNvSpPr/>
            <p:nvPr/>
          </p:nvSpPr>
          <p:spPr>
            <a:xfrm rot="5400000">
              <a:off x="583178" y="2841249"/>
              <a:ext cx="3055237" cy="2258039"/>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91724" y="2911906"/>
              <a:ext cx="3336064" cy="1839884"/>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54057" cy="812606"/>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Ｂ、Ｄ、Ｆを通る平面で立方体を切ると、切り口の形はどんな図形になるでしょう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p:cNvSpPr/>
          <p:nvPr/>
        </p:nvSpPr>
        <p:spPr>
          <a:xfrm rot="10565161">
            <a:off x="873934" y="2620601"/>
            <a:ext cx="3629334" cy="2871450"/>
          </a:xfrm>
          <a:prstGeom prst="triangle">
            <a:avLst>
              <a:gd name="adj" fmla="val 49628"/>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687863" y="5305876"/>
            <a:ext cx="286149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smtClean="0"/>
              <a:t>すべての辺の長さが等しいので</a:t>
            </a:r>
            <a:endParaRPr lang="en-US" altLang="ja-JP" sz="2400" dirty="0" smtClean="0"/>
          </a:p>
          <a:p>
            <a:r>
              <a:rPr lang="ja-JP" altLang="en-US" sz="3600" dirty="0" smtClean="0"/>
              <a:t>正三角形</a:t>
            </a:r>
            <a:endParaRPr lang="ja-JP" altLang="en-US" sz="3600" dirty="0"/>
          </a:p>
        </p:txBody>
      </p:sp>
      <p:sp>
        <p:nvSpPr>
          <p:cNvPr id="26" name="二等辺三角形 25"/>
          <p:cNvSpPr/>
          <p:nvPr/>
        </p:nvSpPr>
        <p:spPr>
          <a:xfrm rot="3587726">
            <a:off x="6062233" y="1935157"/>
            <a:ext cx="3016538" cy="2600786"/>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86243" y="450567"/>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22197" y="2735713"/>
            <a:ext cx="205958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a:off x="2775301" y="2509681"/>
            <a:ext cx="1620000" cy="94503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flipV="1">
            <a:off x="2775301" y="3459483"/>
            <a:ext cx="24770" cy="2028298"/>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p:cNvSpPr txBox="1">
            <a:spLocks noChangeArrowheads="1"/>
          </p:cNvSpPr>
          <p:nvPr/>
        </p:nvSpPr>
        <p:spPr bwMode="auto">
          <a:xfrm>
            <a:off x="4353419" y="242444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17960" y="268377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2" name="テキスト ボックス 71"/>
          <p:cNvSpPr txBox="1">
            <a:spLocks noChangeArrowheads="1"/>
          </p:cNvSpPr>
          <p:nvPr/>
        </p:nvSpPr>
        <p:spPr bwMode="auto">
          <a:xfrm>
            <a:off x="2730468" y="5395839"/>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574039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1.94444E-6 -7.40741E-7 L 0.0632 0.79468 " pathEditMode="relative" rAng="0" ptsTypes="AA">
                                      <p:cBhvr>
                                        <p:cTn id="10" dur="2000" fill="hold"/>
                                        <p:tgtEl>
                                          <p:spTgt spid="7"/>
                                        </p:tgtEl>
                                        <p:attrNameLst>
                                          <p:attrName>ppt_x</p:attrName>
                                          <p:attrName>ppt_y</p:attrName>
                                        </p:attrNameLst>
                                      </p:cBhvr>
                                      <p:rCtr x="3160" y="39722"/>
                                    </p:animMotion>
                                  </p:childTnLst>
                                  <p:subTnLst>
                                    <p:set>
                                      <p:cBhvr override="childStyle">
                                        <p:cTn dur="1" fill="hold" display="0" masterRel="sameClick" afterEffect="1">
                                          <p:stCondLst>
                                            <p:cond evt="end" delay="0">
                                              <p:tn val="9"/>
                                            </p:cond>
                                          </p:stCondLst>
                                        </p:cTn>
                                        <p:tgtEl>
                                          <p:spTgt spid="7"/>
                                        </p:tgtEl>
                                        <p:attrNameLst>
                                          <p:attrName>style.visibility</p:attrName>
                                        </p:attrNameLst>
                                      </p:cBhvr>
                                      <p:to>
                                        <p:strVal val="hidden"/>
                                      </p:to>
                                    </p:set>
                                  </p:subTnLst>
                                </p:cTn>
                              </p:par>
                              <p:par>
                                <p:cTn id="11" presetID="22" presetClass="entr" presetSubtype="1" fill="hold" grpId="0" nodeType="withEffect">
                                  <p:stCondLst>
                                    <p:cond delay="400"/>
                                  </p:stCondLst>
                                  <p:childTnLst>
                                    <p:set>
                                      <p:cBhvr>
                                        <p:cTn id="12" dur="1" fill="hold">
                                          <p:stCondLst>
                                            <p:cond delay="0"/>
                                          </p:stCondLst>
                                        </p:cTn>
                                        <p:tgtEl>
                                          <p:spTgt spid="23"/>
                                        </p:tgtEl>
                                        <p:attrNameLst>
                                          <p:attrName>style.visibility</p:attrName>
                                        </p:attrNameLst>
                                      </p:cBhvr>
                                      <p:to>
                                        <p:strVal val="visible"/>
                                      </p:to>
                                    </p:set>
                                    <p:animEffect transition="in" filter="wipe(up)">
                                      <p:cBhvr>
                                        <p:cTn id="13" dur="1500"/>
                                        <p:tgtEl>
                                          <p:spTgt spid="2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500"/>
                                        <p:tgtEl>
                                          <p:spTgt spid="26"/>
                                        </p:tgtEl>
                                      </p:cBhvr>
                                    </p:animEffect>
                                  </p:childTnLst>
                                </p:cTn>
                              </p:par>
                            </p:childTnLst>
                          </p:cTn>
                        </p:par>
                        <p:par>
                          <p:cTn id="23" fill="hold">
                            <p:stCondLst>
                              <p:cond delay="2000"/>
                            </p:stCondLst>
                            <p:childTnLst>
                              <p:par>
                                <p:cTn id="24" presetID="53" presetClass="entr" presetSubtype="0"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a:t>
            </a:r>
            <a:r>
              <a:rPr lang="ja-JP" altLang="en-US" dirty="0" smtClean="0">
                <a:solidFill>
                  <a:prstClr val="black"/>
                </a:solidFill>
                <a:latin typeface="Arial" panose="020B0604020202020204" pitchFamily="34" charset="0"/>
                <a:ea typeface="ＭＳ Ｐゴシック" panose="020B0600070205080204" pitchFamily="50" charset="-128"/>
              </a:rPr>
              <a:t>、辺ＣＧの中点を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86243" y="450567"/>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22197" y="2735713"/>
            <a:ext cx="205958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11418" y="4370621"/>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4353419" y="242444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17960" y="268377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19183914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500"/>
                                        <p:tgtEl>
                                          <p:spTgt spid="7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1.94444E-6 -7.40741E-7 L 0.03646 0.77546 " pathEditMode="relative" rAng="0" ptsTypes="AA">
                                      <p:cBhvr>
                                        <p:cTn id="23" dur="2000" fill="hold"/>
                                        <p:tgtEl>
                                          <p:spTgt spid="7"/>
                                        </p:tgtEl>
                                        <p:attrNameLst>
                                          <p:attrName>ppt_x</p:attrName>
                                          <p:attrName>ppt_y</p:attrName>
                                        </p:attrNameLst>
                                      </p:cBhvr>
                                      <p:rCtr x="1823" y="38773"/>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a:t>
            </a:r>
            <a:r>
              <a:rPr lang="ja-JP" altLang="en-US" dirty="0" smtClean="0">
                <a:solidFill>
                  <a:prstClr val="black"/>
                </a:solidFill>
                <a:latin typeface="Arial" panose="020B0604020202020204" pitchFamily="34" charset="0"/>
                <a:ea typeface="ＭＳ Ｐゴシック" panose="020B0600070205080204" pitchFamily="50" charset="-128"/>
              </a:rPr>
              <a:t>、辺ＣＧの中点を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794947" y="4897263"/>
            <a:ext cx="29994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lvl="0"/>
            <a:r>
              <a:rPr lang="ja-JP" altLang="en-US" sz="2400" dirty="0" smtClean="0">
                <a:solidFill>
                  <a:srgbClr val="000000"/>
                </a:solidFill>
                <a:latin typeface="Arial" panose="020B0604020202020204" pitchFamily="34" charset="0"/>
              </a:rPr>
              <a:t>２辺</a:t>
            </a:r>
            <a:r>
              <a:rPr lang="ja-JP" altLang="en-US" sz="2400" dirty="0">
                <a:solidFill>
                  <a:srgbClr val="000000"/>
                </a:solidFill>
                <a:latin typeface="Arial" panose="020B0604020202020204" pitchFamily="34" charset="0"/>
              </a:rPr>
              <a:t>の長さが等しい</a:t>
            </a:r>
            <a:r>
              <a:rPr lang="ja-JP" altLang="en-US" sz="2400" dirty="0" smtClean="0">
                <a:solidFill>
                  <a:srgbClr val="000000"/>
                </a:solidFill>
                <a:latin typeface="Arial" panose="020B0604020202020204" pitchFamily="34" charset="0"/>
              </a:rPr>
              <a:t>ので</a:t>
            </a:r>
            <a:endParaRPr lang="en-US" altLang="ja-JP" sz="3600" dirty="0" smtClean="0"/>
          </a:p>
          <a:p>
            <a:r>
              <a:rPr lang="ja-JP" altLang="en-US" sz="3600" dirty="0" smtClean="0"/>
              <a:t>二等辺三角形</a:t>
            </a:r>
            <a:endParaRPr lang="ja-JP" altLang="en-US" sz="3600" dirty="0"/>
          </a:p>
        </p:txBody>
      </p:sp>
      <p:sp>
        <p:nvSpPr>
          <p:cNvPr id="26" name="二等辺三角形 25"/>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86243" y="450567"/>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2677" y="2735713"/>
            <a:ext cx="2016000" cy="723767"/>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11418" y="4370621"/>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4353419" y="242444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17960" y="268377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pic>
        <p:nvPicPr>
          <p:cNvPr id="31" name="図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93681" y="198322"/>
            <a:ext cx="4810836" cy="6858000"/>
          </a:xfrm>
          <a:prstGeom prst="rect">
            <a:avLst/>
          </a:prstGeom>
        </p:spPr>
      </p:pic>
    </p:spTree>
    <p:custDataLst>
      <p:tags r:id="rId1"/>
    </p:custDataLst>
    <p:extLst>
      <p:ext uri="{BB962C8B-B14F-4D97-AF65-F5344CB8AC3E}">
        <p14:creationId xmlns:p14="http://schemas.microsoft.com/office/powerpoint/2010/main" val="30854059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0" nodeType="clickEffect">
                                  <p:stCondLst>
                                    <p:cond delay="0"/>
                                  </p:stCondLst>
                                  <p:childTnLst>
                                    <p:animMotion origin="layout" path="M -1.94444E-6 -7.40741E-7 L 0.03646 0.77546 " pathEditMode="relative" rAng="0" ptsTypes="AA">
                                      <p:cBhvr>
                                        <p:cTn id="15" dur="2000" fill="hold"/>
                                        <p:tgtEl>
                                          <p:spTgt spid="7"/>
                                        </p:tgtEl>
                                        <p:attrNameLst>
                                          <p:attrName>ppt_x</p:attrName>
                                          <p:attrName>ppt_y</p:attrName>
                                        </p:attrNameLst>
                                      </p:cBhvr>
                                      <p:rCtr x="1823" y="38773"/>
                                    </p:animMotion>
                                  </p:childTnLst>
                                  <p:subTnLst>
                                    <p:set>
                                      <p:cBhvr override="childStyle">
                                        <p:cTn dur="1" fill="hold" display="0" masterRel="sameClick" afterEffect="1">
                                          <p:stCondLst>
                                            <p:cond evt="end" delay="0">
                                              <p:tn val="14"/>
                                            </p:cond>
                                          </p:stCondLst>
                                        </p:cTn>
                                        <p:tgtEl>
                                          <p:spTgt spid="7"/>
                                        </p:tgtEl>
                                        <p:attrNameLst>
                                          <p:attrName>style.visibility</p:attrName>
                                        </p:attrNameLst>
                                      </p:cBhvr>
                                      <p:to>
                                        <p:strVal val="hidden"/>
                                      </p:to>
                                    </p:set>
                                  </p:subTnLst>
                                </p:cTn>
                              </p:par>
                              <p:par>
                                <p:cTn id="16" presetID="22" presetClass="entr" presetSubtype="1" fill="hold" grpId="0" nodeType="withEffect">
                                  <p:stCondLst>
                                    <p:cond delay="400"/>
                                  </p:stCondLst>
                                  <p:childTnLst>
                                    <p:set>
                                      <p:cBhvr>
                                        <p:cTn id="17" dur="1" fill="hold">
                                          <p:stCondLst>
                                            <p:cond delay="0"/>
                                          </p:stCondLst>
                                        </p:cTn>
                                        <p:tgtEl>
                                          <p:spTgt spid="23"/>
                                        </p:tgtEl>
                                        <p:attrNameLst>
                                          <p:attrName>style.visibility</p:attrName>
                                        </p:attrNameLst>
                                      </p:cBhvr>
                                      <p:to>
                                        <p:strVal val="visible"/>
                                      </p:to>
                                    </p:set>
                                    <p:animEffect transition="in" filter="wipe(up)">
                                      <p:cBhvr>
                                        <p:cTn id="18" dur="125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left)">
                                      <p:cBhvr>
                                        <p:cTn id="23" dur="500"/>
                                        <p:tgtEl>
                                          <p:spTgt spid="2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1500"/>
                                        <p:tgtEl>
                                          <p:spTgt spid="26"/>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p:cTn id="31" dur="500" fill="hold"/>
                                        <p:tgtEl>
                                          <p:spTgt spid="25"/>
                                        </p:tgtEl>
                                        <p:attrNameLst>
                                          <p:attrName>ppt_w</p:attrName>
                                        </p:attrNameLst>
                                      </p:cBhvr>
                                      <p:tavLst>
                                        <p:tav tm="0">
                                          <p:val>
                                            <p:fltVal val="0"/>
                                          </p:val>
                                        </p:tav>
                                        <p:tav tm="100000">
                                          <p:val>
                                            <p:strVal val="#ppt_w"/>
                                          </p:val>
                                        </p:tav>
                                      </p:tavLst>
                                    </p:anim>
                                    <p:anim calcmode="lin" valueType="num">
                                      <p:cBhvr>
                                        <p:cTn id="32" dur="500" fill="hold"/>
                                        <p:tgtEl>
                                          <p:spTgt spid="25"/>
                                        </p:tgtEl>
                                        <p:attrNameLst>
                                          <p:attrName>ppt_h</p:attrName>
                                        </p:attrNameLst>
                                      </p:cBhvr>
                                      <p:tavLst>
                                        <p:tav tm="0">
                                          <p:val>
                                            <p:fltVal val="0"/>
                                          </p:val>
                                        </p:tav>
                                        <p:tav tm="100000">
                                          <p:val>
                                            <p:strVal val="#ppt_h"/>
                                          </p:val>
                                        </p:tav>
                                      </p:tavLst>
                                    </p:anim>
                                    <p:animEffect transition="in" filter="fade">
                                      <p:cBhvr>
                                        <p:cTn id="3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a:t>
            </a:r>
            <a:r>
              <a:rPr lang="ja-JP" altLang="en-US" dirty="0" smtClean="0">
                <a:solidFill>
                  <a:prstClr val="black"/>
                </a:solidFill>
                <a:latin typeface="Arial" panose="020B0604020202020204" pitchFamily="34" charset="0"/>
                <a:ea typeface="ＭＳ Ｐゴシック" panose="020B0600070205080204" pitchFamily="50" charset="-128"/>
              </a:rPr>
              <a:t>、辺ＦＧの中点を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86243" y="450567"/>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1705349" y="5065913"/>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4353419" y="242444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17960" y="268377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1770891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500"/>
                                        <p:tgtEl>
                                          <p:spTgt spid="71"/>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1.94444E-6 -7.40741E-7 L 0.03646 0.77546 " pathEditMode="relative" rAng="0" ptsTypes="AA">
                                      <p:cBhvr>
                                        <p:cTn id="23" dur="2000" fill="hold"/>
                                        <p:tgtEl>
                                          <p:spTgt spid="7"/>
                                        </p:tgtEl>
                                        <p:attrNameLst>
                                          <p:attrName>ppt_x</p:attrName>
                                          <p:attrName>ppt_y</p:attrName>
                                        </p:attrNameLst>
                                      </p:cBhvr>
                                      <p:rCtr x="1823" y="38773"/>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a:t>
            </a:r>
            <a:r>
              <a:rPr lang="ja-JP" altLang="en-US" dirty="0">
                <a:solidFill>
                  <a:prstClr val="black"/>
                </a:solidFill>
                <a:latin typeface="Arial" panose="020B0604020202020204" pitchFamily="34" charset="0"/>
                <a:ea typeface="ＭＳ Ｐゴシック" panose="020B0600070205080204" pitchFamily="50" charset="-128"/>
              </a:rPr>
              <a:t>Ｂ、Ｄ</a:t>
            </a:r>
            <a:r>
              <a:rPr lang="ja-JP" altLang="en-US" dirty="0" smtClean="0">
                <a:solidFill>
                  <a:prstClr val="black"/>
                </a:solidFill>
                <a:latin typeface="Arial" panose="020B0604020202020204" pitchFamily="34" charset="0"/>
                <a:ea typeface="ＭＳ Ｐゴシック" panose="020B0600070205080204" pitchFamily="50" charset="-128"/>
              </a:rPr>
              <a:t>、辺ＦＧの中点を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794947" y="4897263"/>
            <a:ext cx="29994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2400" dirty="0" smtClean="0">
                <a:solidFill>
                  <a:srgbClr val="000000"/>
                </a:solidFill>
                <a:latin typeface="Arial" panose="020B0604020202020204" pitchFamily="34" charset="0"/>
              </a:rPr>
              <a:t>１組の対辺が平行なので</a:t>
            </a:r>
            <a:endParaRPr lang="en-US" altLang="ja-JP" sz="2400" dirty="0">
              <a:solidFill>
                <a:srgbClr val="000000"/>
              </a:solidFill>
              <a:latin typeface="Arial" panose="020B0604020202020204" pitchFamily="34" charset="0"/>
            </a:endParaRPr>
          </a:p>
          <a:p>
            <a:r>
              <a:rPr lang="ja-JP" altLang="en-US" sz="3600" dirty="0" smtClean="0"/>
              <a:t>台形</a:t>
            </a:r>
            <a:endParaRPr lang="ja-JP" altLang="en-US" sz="3600" dirty="0"/>
          </a:p>
        </p:txBody>
      </p:sp>
      <p:sp>
        <p:nvSpPr>
          <p:cNvPr id="2" name="台形 1"/>
          <p:cNvSpPr/>
          <p:nvPr/>
        </p:nvSpPr>
        <p:spPr>
          <a:xfrm rot="10555156">
            <a:off x="839444" y="2621349"/>
            <a:ext cx="3612322" cy="2398296"/>
          </a:xfrm>
          <a:prstGeom prst="trapezoid">
            <a:avLst>
              <a:gd name="adj" fmla="val 33983"/>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7" name="平行四辺形 6"/>
          <p:cNvSpPr/>
          <p:nvPr/>
        </p:nvSpPr>
        <p:spPr>
          <a:xfrm rot="21358957">
            <a:off x="86243" y="450567"/>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2677" y="2735713"/>
            <a:ext cx="2016000" cy="723767"/>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775301" y="2500083"/>
            <a:ext cx="1625733" cy="959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1704349" y="5042625"/>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4353419" y="242444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717960" y="2683775"/>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pic>
        <p:nvPicPr>
          <p:cNvPr id="31" name="図 3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93681" y="198322"/>
            <a:ext cx="4810836" cy="6858000"/>
          </a:xfrm>
          <a:prstGeom prst="rect">
            <a:avLst/>
          </a:prstGeom>
        </p:spPr>
      </p:pic>
      <p:sp>
        <p:nvSpPr>
          <p:cNvPr id="32" name="台形 31"/>
          <p:cNvSpPr/>
          <p:nvPr/>
        </p:nvSpPr>
        <p:spPr>
          <a:xfrm rot="10800000">
            <a:off x="5647955" y="2719562"/>
            <a:ext cx="3146414" cy="2088970"/>
          </a:xfrm>
          <a:prstGeom prst="trapezoid">
            <a:avLst>
              <a:gd name="adj" fmla="val 33983"/>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22879743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1"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grpId="0" nodeType="clickEffect">
                                  <p:stCondLst>
                                    <p:cond delay="0"/>
                                  </p:stCondLst>
                                  <p:childTnLst>
                                    <p:animMotion origin="layout" path="M -1.94444E-6 -7.40741E-7 L 0.03646 0.77546 " pathEditMode="relative" rAng="0" ptsTypes="AA">
                                      <p:cBhvr>
                                        <p:cTn id="15" dur="2000" fill="hold"/>
                                        <p:tgtEl>
                                          <p:spTgt spid="7"/>
                                        </p:tgtEl>
                                        <p:attrNameLst>
                                          <p:attrName>ppt_x</p:attrName>
                                          <p:attrName>ppt_y</p:attrName>
                                        </p:attrNameLst>
                                      </p:cBhvr>
                                      <p:rCtr x="1823" y="38773"/>
                                    </p:animMotion>
                                  </p:childTnLst>
                                  <p:subTnLst>
                                    <p:set>
                                      <p:cBhvr override="childStyle">
                                        <p:cTn dur="1" fill="hold" display="0" masterRel="sameClick" afterEffect="1">
                                          <p:stCondLst>
                                            <p:cond evt="end" delay="0">
                                              <p:tn val="14"/>
                                            </p:cond>
                                          </p:stCondLst>
                                        </p:cTn>
                                        <p:tgtEl>
                                          <p:spTgt spid="7"/>
                                        </p:tgtEl>
                                        <p:attrNameLst>
                                          <p:attrName>style.visibility</p:attrName>
                                        </p:attrNameLst>
                                      </p:cBhvr>
                                      <p:to>
                                        <p:strVal val="hidden"/>
                                      </p:to>
                                    </p:set>
                                  </p:subTnLst>
                                </p:cTn>
                              </p:par>
                              <p:par>
                                <p:cTn id="16" presetID="22" presetClass="entr" presetSubtype="1" fill="hold" grpId="0" nodeType="withEffect">
                                  <p:stCondLst>
                                    <p:cond delay="400"/>
                                  </p:stCondLst>
                                  <p:childTnLst>
                                    <p:set>
                                      <p:cBhvr>
                                        <p:cTn id="17" dur="1" fill="hold">
                                          <p:stCondLst>
                                            <p:cond delay="0"/>
                                          </p:stCondLst>
                                        </p:cTn>
                                        <p:tgtEl>
                                          <p:spTgt spid="2"/>
                                        </p:tgtEl>
                                        <p:attrNameLst>
                                          <p:attrName>style.visibility</p:attrName>
                                        </p:attrNameLst>
                                      </p:cBhvr>
                                      <p:to>
                                        <p:strVal val="visible"/>
                                      </p:to>
                                    </p:set>
                                    <p:animEffect transition="in" filter="wipe(up)">
                                      <p:cBhvr>
                                        <p:cTn id="18" dur="125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left)">
                                      <p:cBhvr>
                                        <p:cTn id="23" dur="500"/>
                                        <p:tgtEl>
                                          <p:spTgt spid="24"/>
                                        </p:tgtEl>
                                      </p:cBhvr>
                                    </p:animEffect>
                                  </p:childTnLst>
                                </p:cTn>
                              </p:par>
                            </p:childTnLst>
                          </p:cTn>
                        </p:par>
                        <p:par>
                          <p:cTn id="24" fill="hold">
                            <p:stCondLst>
                              <p:cond delay="500"/>
                            </p:stCondLst>
                            <p:childTnLst>
                              <p:par>
                                <p:cTn id="25" presetID="10" presetClass="entr" presetSubtype="0" fill="hold" grpId="0" nodeType="after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500"/>
                                        <p:tgtEl>
                                          <p:spTgt spid="32"/>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p:cTn id="31" dur="500" fill="hold"/>
                                        <p:tgtEl>
                                          <p:spTgt spid="25"/>
                                        </p:tgtEl>
                                        <p:attrNameLst>
                                          <p:attrName>ppt_w</p:attrName>
                                        </p:attrNameLst>
                                      </p:cBhvr>
                                      <p:tavLst>
                                        <p:tav tm="0">
                                          <p:val>
                                            <p:fltVal val="0"/>
                                          </p:val>
                                        </p:tav>
                                        <p:tav tm="100000">
                                          <p:val>
                                            <p:strVal val="#ppt_w"/>
                                          </p:val>
                                        </p:tav>
                                      </p:tavLst>
                                    </p:anim>
                                    <p:anim calcmode="lin" valueType="num">
                                      <p:cBhvr>
                                        <p:cTn id="32" dur="500" fill="hold"/>
                                        <p:tgtEl>
                                          <p:spTgt spid="25"/>
                                        </p:tgtEl>
                                        <p:attrNameLst>
                                          <p:attrName>ppt_h</p:attrName>
                                        </p:attrNameLst>
                                      </p:cBhvr>
                                      <p:tavLst>
                                        <p:tav tm="0">
                                          <p:val>
                                            <p:fltVal val="0"/>
                                          </p:val>
                                        </p:tav>
                                        <p:tav tm="100000">
                                          <p:val>
                                            <p:strVal val="#ppt_h"/>
                                          </p:val>
                                        </p:tav>
                                      </p:tavLst>
                                    </p:anim>
                                    <p:animEffect transition="in" filter="fade">
                                      <p:cBhvr>
                                        <p:cTn id="3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 grpId="0" animBg="1"/>
      <p:bldP spid="7" grpId="0" animBg="1"/>
      <p:bldP spid="7" grpId="1" animBg="1"/>
      <p:bldP spid="71" grpId="0"/>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1265" cy="3709084"/>
            <a:chOff x="981777" y="1357297"/>
            <a:chExt cx="4070909"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49309"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16420"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３点Ａ、Ｇ、辺ＢＦの中点を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3" name="二等辺三角形 22" hidden="1"/>
          <p:cNvSpPr/>
          <p:nvPr/>
        </p:nvSpPr>
        <p:spPr>
          <a:xfrm rot="10565161">
            <a:off x="838832" y="2621801"/>
            <a:ext cx="3629334" cy="1842960"/>
          </a:xfrm>
          <a:custGeom>
            <a:avLst/>
            <a:gdLst>
              <a:gd name="connsiteX0" fmla="*/ 0 w 3629334"/>
              <a:gd name="connsiteY0" fmla="*/ 1878372 h 1878372"/>
              <a:gd name="connsiteX1" fmla="*/ 1801166 w 3629334"/>
              <a:gd name="connsiteY1" fmla="*/ 0 h 1878372"/>
              <a:gd name="connsiteX2" fmla="*/ 3629334 w 3629334"/>
              <a:gd name="connsiteY2" fmla="*/ 1878372 h 1878372"/>
              <a:gd name="connsiteX3" fmla="*/ 0 w 3629334"/>
              <a:gd name="connsiteY3" fmla="*/ 1878372 h 1878372"/>
              <a:gd name="connsiteX0" fmla="*/ 0 w 3629334"/>
              <a:gd name="connsiteY0" fmla="*/ 1854414 h 1854414"/>
              <a:gd name="connsiteX1" fmla="*/ 1732696 w 3629334"/>
              <a:gd name="connsiteY1" fmla="*/ 0 h 1854414"/>
              <a:gd name="connsiteX2" fmla="*/ 3629334 w 3629334"/>
              <a:gd name="connsiteY2" fmla="*/ 1854414 h 1854414"/>
              <a:gd name="connsiteX3" fmla="*/ 0 w 3629334"/>
              <a:gd name="connsiteY3" fmla="*/ 1854414 h 1854414"/>
              <a:gd name="connsiteX0" fmla="*/ 0 w 3629334"/>
              <a:gd name="connsiteY0" fmla="*/ 1842960 h 1842960"/>
              <a:gd name="connsiteX1" fmla="*/ 1760554 w 3629334"/>
              <a:gd name="connsiteY1" fmla="*/ 0 h 1842960"/>
              <a:gd name="connsiteX2" fmla="*/ 3629334 w 3629334"/>
              <a:gd name="connsiteY2" fmla="*/ 1842960 h 1842960"/>
              <a:gd name="connsiteX3" fmla="*/ 0 w 3629334"/>
              <a:gd name="connsiteY3" fmla="*/ 1842960 h 1842960"/>
            </a:gdLst>
            <a:ahLst/>
            <a:cxnLst>
              <a:cxn ang="0">
                <a:pos x="connsiteX0" y="connsiteY0"/>
              </a:cxn>
              <a:cxn ang="0">
                <a:pos x="connsiteX1" y="connsiteY1"/>
              </a:cxn>
              <a:cxn ang="0">
                <a:pos x="connsiteX2" y="connsiteY2"/>
              </a:cxn>
              <a:cxn ang="0">
                <a:pos x="connsiteX3" y="connsiteY3"/>
              </a:cxn>
            </a:cxnLst>
            <a:rect l="l" t="t" r="r" b="b"/>
            <a:pathLst>
              <a:path w="3629334" h="1842960">
                <a:moveTo>
                  <a:pt x="0" y="1842960"/>
                </a:moveTo>
                <a:lnTo>
                  <a:pt x="1760554" y="0"/>
                </a:lnTo>
                <a:lnTo>
                  <a:pt x="3629334" y="1842960"/>
                </a:lnTo>
                <a:lnTo>
                  <a:pt x="0" y="1842960"/>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4" name="右矢印 23" hidden="1"/>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hidden="1"/>
          <p:cNvSpPr txBox="1">
            <a:spLocks noChangeArrowheads="1"/>
          </p:cNvSpPr>
          <p:nvPr/>
        </p:nvSpPr>
        <p:spPr bwMode="auto">
          <a:xfrm>
            <a:off x="5794947" y="4897263"/>
            <a:ext cx="299942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3600" dirty="0" smtClean="0"/>
              <a:t>二等辺三角形</a:t>
            </a:r>
            <a:endParaRPr lang="ja-JP" altLang="en-US" sz="3600" dirty="0"/>
          </a:p>
        </p:txBody>
      </p:sp>
      <p:sp>
        <p:nvSpPr>
          <p:cNvPr id="26" name="二等辺三角形 25" hidden="1"/>
          <p:cNvSpPr/>
          <p:nvPr/>
        </p:nvSpPr>
        <p:spPr>
          <a:xfrm rot="10800000">
            <a:off x="5783634" y="2638463"/>
            <a:ext cx="2988000" cy="1773565"/>
          </a:xfrm>
          <a:prstGeom prst="triangle">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平行四辺形 6"/>
          <p:cNvSpPr/>
          <p:nvPr/>
        </p:nvSpPr>
        <p:spPr>
          <a:xfrm rot="21358957">
            <a:off x="264328" y="-391232"/>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1225" y="2735713"/>
            <a:ext cx="2016000" cy="723767"/>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23" idx="0"/>
          </p:cNvCxnSpPr>
          <p:nvPr/>
        </p:nvCxnSpPr>
        <p:spPr>
          <a:xfrm flipH="1">
            <a:off x="2775301" y="2500083"/>
            <a:ext cx="1625733" cy="959401"/>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06833" y="5414975"/>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2358572" y="1712593"/>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0" name="テキスト ボックス 69"/>
          <p:cNvSpPr txBox="1">
            <a:spLocks noChangeArrowheads="1"/>
          </p:cNvSpPr>
          <p:nvPr/>
        </p:nvSpPr>
        <p:spPr bwMode="auto">
          <a:xfrm>
            <a:off x="699056" y="374184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Tree>
    <p:custDataLst>
      <p:tags r:id="rId1"/>
    </p:custDataLst>
    <p:extLst>
      <p:ext uri="{BB962C8B-B14F-4D97-AF65-F5344CB8AC3E}">
        <p14:creationId xmlns:p14="http://schemas.microsoft.com/office/powerpoint/2010/main" val="18390159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500"/>
                                        <p:tgtEl>
                                          <p:spTgt spid="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500"/>
                                        <p:tgtEl>
                                          <p:spTgt spid="70"/>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2"/>
                                        </p:tgtEl>
                                        <p:attrNameLst>
                                          <p:attrName>style.visibility</p:attrName>
                                        </p:attrNameLst>
                                      </p:cBhvr>
                                      <p:to>
                                        <p:strVal val="visible"/>
                                      </p:to>
                                    </p:set>
                                    <p:animEffect transition="in" filter="fade">
                                      <p:cBhvr>
                                        <p:cTn id="15" dur="500"/>
                                        <p:tgtEl>
                                          <p:spTgt spid="7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grpId="0" nodeType="clickEffect">
                                  <p:stCondLst>
                                    <p:cond delay="0"/>
                                  </p:stCondLst>
                                  <p:childTnLst>
                                    <p:animMotion origin="layout" path="M 3.61111E-6 4.44444E-6 L 0.04375 0.89814 " pathEditMode="relative" rAng="0" ptsTypes="AA">
                                      <p:cBhvr>
                                        <p:cTn id="23" dur="2000" fill="hold"/>
                                        <p:tgtEl>
                                          <p:spTgt spid="7"/>
                                        </p:tgtEl>
                                        <p:attrNameLst>
                                          <p:attrName>ppt_x</p:attrName>
                                          <p:attrName>ppt_y</p:attrName>
                                        </p:attrNameLst>
                                      </p:cBhvr>
                                      <p:rCtr x="2187" y="44907"/>
                                    </p:animMotion>
                                  </p:childTnLst>
                                  <p:subTnLst>
                                    <p:set>
                                      <p:cBhvr override="childStyle">
                                        <p:cTn dur="1" fill="hold" display="0" masterRel="sameClick" afterEffect="1">
                                          <p:stCondLst>
                                            <p:cond evt="end" delay="0">
                                              <p:tn val="22"/>
                                            </p:cond>
                                          </p:stCondLst>
                                        </p:cTn>
                                        <p:tgtEl>
                                          <p:spTgt spid="7"/>
                                        </p:tgtEl>
                                        <p:attrNameLst>
                                          <p:attrName>style.visibility</p:attrName>
                                        </p:attrNameLst>
                                      </p:cBhvr>
                                      <p:to>
                                        <p:strVal val="hidden"/>
                                      </p:to>
                                    </p:set>
                                  </p:subTnLst>
                                </p:cTn>
                              </p:par>
                              <p:par>
                                <p:cTn id="24" presetID="22" presetClass="entr" presetSubtype="1" fill="hold" grpId="0" nodeType="withEffect">
                                  <p:stCondLst>
                                    <p:cond delay="4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125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fade">
                                      <p:cBhvr>
                                        <p:cTn id="35" dur="2000"/>
                                        <p:tgtEl>
                                          <p:spTgt spid="26"/>
                                        </p:tgtEl>
                                      </p:cBhvr>
                                    </p:animEffect>
                                  </p:childTnLst>
                                </p:cTn>
                              </p:par>
                            </p:childTnLst>
                          </p:cTn>
                        </p:par>
                        <p:par>
                          <p:cTn id="36" fill="hold">
                            <p:stCondLst>
                              <p:cond delay="2500"/>
                            </p:stCondLst>
                            <p:childTnLst>
                              <p:par>
                                <p:cTn id="37" presetID="53"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500" fill="hold"/>
                                        <p:tgtEl>
                                          <p:spTgt spid="25"/>
                                        </p:tgtEl>
                                        <p:attrNameLst>
                                          <p:attrName>ppt_w</p:attrName>
                                        </p:attrNameLst>
                                      </p:cBhvr>
                                      <p:tavLst>
                                        <p:tav tm="0">
                                          <p:val>
                                            <p:fltVal val="0"/>
                                          </p:val>
                                        </p:tav>
                                        <p:tav tm="100000">
                                          <p:val>
                                            <p:strVal val="#ppt_w"/>
                                          </p:val>
                                        </p:tav>
                                      </p:tavLst>
                                    </p:anim>
                                    <p:anim calcmode="lin" valueType="num">
                                      <p:cBhvr>
                                        <p:cTn id="40" dur="500" fill="hold"/>
                                        <p:tgtEl>
                                          <p:spTgt spid="25"/>
                                        </p:tgtEl>
                                        <p:attrNameLst>
                                          <p:attrName>ppt_h</p:attrName>
                                        </p:attrNameLst>
                                      </p:cBhvr>
                                      <p:tavLst>
                                        <p:tav tm="0">
                                          <p:val>
                                            <p:fltVal val="0"/>
                                          </p:val>
                                        </p:tav>
                                        <p:tav tm="100000">
                                          <p:val>
                                            <p:strVal val="#ppt_h"/>
                                          </p:val>
                                        </p:tav>
                                      </p:tavLst>
                                    </p:anim>
                                    <p:animEffect transition="in" filter="fade">
                                      <p:cBhvr>
                                        <p:cTn id="4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26" grpId="0" animBg="1"/>
      <p:bldP spid="7" grpId="0" animBg="1"/>
      <p:bldP spid="7" grpId="1" animBg="1"/>
      <p:bldP spid="72" grpId="0"/>
      <p:bldP spid="71" grpId="0"/>
      <p:bldP spid="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155" y="215202"/>
            <a:ext cx="829334" cy="885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9" name="テキスト ボックス 61"/>
          <p:cNvSpPr txBox="1">
            <a:spLocks noChangeArrowheads="1"/>
          </p:cNvSpPr>
          <p:nvPr/>
        </p:nvSpPr>
        <p:spPr bwMode="auto">
          <a:xfrm>
            <a:off x="423155" y="2514443"/>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Ｂ</a:t>
            </a:r>
          </a:p>
        </p:txBody>
      </p:sp>
      <p:sp>
        <p:nvSpPr>
          <p:cNvPr id="63" name="テキスト ボックス 62"/>
          <p:cNvSpPr txBox="1">
            <a:spLocks noChangeArrowheads="1"/>
          </p:cNvSpPr>
          <p:nvPr/>
        </p:nvSpPr>
        <p:spPr bwMode="auto">
          <a:xfrm>
            <a:off x="2254841" y="1432704"/>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Ａ</a:t>
            </a:r>
          </a:p>
        </p:txBody>
      </p:sp>
      <p:grpSp>
        <p:nvGrpSpPr>
          <p:cNvPr id="45" name="グループ化 23"/>
          <p:cNvGrpSpPr>
            <a:grpSpLocks/>
          </p:cNvGrpSpPr>
          <p:nvPr/>
        </p:nvGrpSpPr>
        <p:grpSpPr bwMode="auto">
          <a:xfrm>
            <a:off x="755576" y="1772816"/>
            <a:ext cx="3648784" cy="3709084"/>
            <a:chOff x="981777" y="1357297"/>
            <a:chExt cx="4079315" cy="4147693"/>
          </a:xfrm>
          <a:solidFill>
            <a:srgbClr val="E6F3F7"/>
          </a:solidFill>
        </p:grpSpPr>
        <p:sp>
          <p:nvSpPr>
            <p:cNvPr id="50" name="平行四辺形 49"/>
            <p:cNvSpPr/>
            <p:nvPr/>
          </p:nvSpPr>
          <p:spPr>
            <a:xfrm rot="5400000">
              <a:off x="583178" y="2848350"/>
              <a:ext cx="3055237" cy="2258040"/>
            </a:xfrm>
            <a:prstGeom prst="parallelogram">
              <a:avLst>
                <a:gd name="adj" fmla="val 35364"/>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4" name="平行四辺形 53"/>
            <p:cNvSpPr/>
            <p:nvPr/>
          </p:nvSpPr>
          <p:spPr>
            <a:xfrm rot="11963308">
              <a:off x="1132271" y="1491651"/>
              <a:ext cx="3769372" cy="1627201"/>
            </a:xfrm>
            <a:prstGeom prst="parallelogram">
              <a:avLst>
                <a:gd name="adj" fmla="val 84897"/>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55" name="平行四辺形 54"/>
            <p:cNvSpPr/>
            <p:nvPr/>
          </p:nvSpPr>
          <p:spPr>
            <a:xfrm rot="5400000" flipV="1">
              <a:off x="2478096" y="2930400"/>
              <a:ext cx="3334073" cy="1815107"/>
            </a:xfrm>
            <a:prstGeom prst="parallelogram">
              <a:avLst>
                <a:gd name="adj" fmla="val 58363"/>
              </a:avLst>
            </a:prstGeom>
            <a:grp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cxnSp>
          <p:nvCxnSpPr>
            <p:cNvPr id="56" name="直線コネクタ 55"/>
            <p:cNvCxnSpPr/>
            <p:nvPr/>
          </p:nvCxnSpPr>
          <p:spPr>
            <a:xfrm rot="5400000">
              <a:off x="1705323" y="2475626"/>
              <a:ext cx="2238649" cy="199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991732" y="3583996"/>
              <a:ext cx="1825946" cy="1093432"/>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2827634" y="3583996"/>
              <a:ext cx="2233458" cy="869411"/>
            </a:xfrm>
            <a:prstGeom prst="line">
              <a:avLst/>
            </a:prstGeom>
            <a:grpFill/>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5" name="テキスト ボックス 64"/>
          <p:cNvSpPr txBox="1">
            <a:spLocks noChangeArrowheads="1"/>
          </p:cNvSpPr>
          <p:nvPr/>
        </p:nvSpPr>
        <p:spPr bwMode="auto">
          <a:xfrm>
            <a:off x="4412909" y="2243669"/>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Ｄ</a:t>
            </a:r>
          </a:p>
        </p:txBody>
      </p:sp>
      <p:sp>
        <p:nvSpPr>
          <p:cNvPr id="66" name="テキスト ボックス 65"/>
          <p:cNvSpPr txBox="1">
            <a:spLocks noChangeArrowheads="1"/>
          </p:cNvSpPr>
          <p:nvPr/>
        </p:nvSpPr>
        <p:spPr bwMode="auto">
          <a:xfrm>
            <a:off x="489090" y="4712320"/>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Ｆ</a:t>
            </a:r>
          </a:p>
        </p:txBody>
      </p:sp>
      <p:sp>
        <p:nvSpPr>
          <p:cNvPr id="67" name="テキスト ボックス 66"/>
          <p:cNvSpPr txBox="1">
            <a:spLocks noChangeArrowheads="1"/>
          </p:cNvSpPr>
          <p:nvPr/>
        </p:nvSpPr>
        <p:spPr bwMode="auto">
          <a:xfrm>
            <a:off x="2538572" y="5450996"/>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Ｇ</a:t>
            </a:r>
          </a:p>
        </p:txBody>
      </p:sp>
      <p:sp>
        <p:nvSpPr>
          <p:cNvPr id="68" name="テキスト ボックス 67"/>
          <p:cNvSpPr txBox="1">
            <a:spLocks noChangeArrowheads="1"/>
          </p:cNvSpPr>
          <p:nvPr/>
        </p:nvSpPr>
        <p:spPr bwMode="auto">
          <a:xfrm>
            <a:off x="4465835" y="4458128"/>
            <a:ext cx="28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Ｈ</a:t>
            </a:r>
          </a:p>
        </p:txBody>
      </p:sp>
      <p:sp>
        <p:nvSpPr>
          <p:cNvPr id="69" name="テキスト ボックス 68"/>
          <p:cNvSpPr txBox="1">
            <a:spLocks noChangeArrowheads="1"/>
          </p:cNvSpPr>
          <p:nvPr/>
        </p:nvSpPr>
        <p:spPr bwMode="auto">
          <a:xfrm>
            <a:off x="2036966" y="3475557"/>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Ｅ</a:t>
            </a:r>
          </a:p>
        </p:txBody>
      </p:sp>
      <p:sp>
        <p:nvSpPr>
          <p:cNvPr id="4" name="角丸四角形吹き出し 3"/>
          <p:cNvSpPr/>
          <p:nvPr/>
        </p:nvSpPr>
        <p:spPr>
          <a:xfrm>
            <a:off x="1407925" y="290907"/>
            <a:ext cx="6804756" cy="770220"/>
          </a:xfrm>
          <a:prstGeom prst="wedgeRoundRectCallout">
            <a:avLst>
              <a:gd name="adj1" fmla="val -56107"/>
              <a:gd name="adj2" fmla="val 24861"/>
              <a:gd name="adj3" fmla="val 16667"/>
            </a:avLst>
          </a:prstGeom>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ja-JP" altLang="en-US" dirty="0" smtClean="0">
                <a:solidFill>
                  <a:prstClr val="black"/>
                </a:solidFill>
                <a:latin typeface="Arial" panose="020B0604020202020204" pitchFamily="34" charset="0"/>
                <a:ea typeface="ＭＳ Ｐゴシック" panose="020B0600070205080204" pitchFamily="50" charset="-128"/>
              </a:rPr>
              <a:t>３点Ａ、Ｇ、辺ＢＦの中点を</a:t>
            </a:r>
            <a:r>
              <a:rPr lang="ja-JP" altLang="en-US" dirty="0">
                <a:solidFill>
                  <a:prstClr val="black"/>
                </a:solidFill>
                <a:latin typeface="Arial" panose="020B0604020202020204" pitchFamily="34" charset="0"/>
                <a:ea typeface="ＭＳ Ｐゴシック" panose="020B0600070205080204" pitchFamily="50" charset="-128"/>
              </a:rPr>
              <a:t>通る平面で立方体を切ると、切り口の形はどんな図形になるでしょう</a:t>
            </a:r>
            <a:r>
              <a:rPr lang="ja-JP" altLang="en-US" dirty="0" smtClean="0">
                <a:solidFill>
                  <a:prstClr val="black"/>
                </a:solidFill>
                <a:latin typeface="Arial" panose="020B0604020202020204" pitchFamily="34" charset="0"/>
                <a:ea typeface="ＭＳ Ｐゴシック" panose="020B0600070205080204" pitchFamily="50" charset="-128"/>
              </a:rPr>
              <a:t>。</a:t>
            </a:r>
            <a:endParaRPr kumimoji="1" lang="ja-JP" altLang="en-US" dirty="0"/>
          </a:p>
        </p:txBody>
      </p:sp>
      <p:sp>
        <p:nvSpPr>
          <p:cNvPr id="24" name="右矢印 23"/>
          <p:cNvSpPr/>
          <p:nvPr/>
        </p:nvSpPr>
        <p:spPr>
          <a:xfrm>
            <a:off x="4956954" y="3627322"/>
            <a:ext cx="785813" cy="500062"/>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平行四辺形 4"/>
          <p:cNvSpPr/>
          <p:nvPr/>
        </p:nvSpPr>
        <p:spPr>
          <a:xfrm rot="7455615">
            <a:off x="1207114" y="2212159"/>
            <a:ext cx="2814309" cy="2889090"/>
          </a:xfrm>
          <a:custGeom>
            <a:avLst/>
            <a:gdLst>
              <a:gd name="connsiteX0" fmla="*/ 0 w 2842645"/>
              <a:gd name="connsiteY0" fmla="*/ 2432283 h 2432283"/>
              <a:gd name="connsiteX1" fmla="*/ 536440 w 2842645"/>
              <a:gd name="connsiteY1" fmla="*/ 0 h 2432283"/>
              <a:gd name="connsiteX2" fmla="*/ 2842645 w 2842645"/>
              <a:gd name="connsiteY2" fmla="*/ 0 h 2432283"/>
              <a:gd name="connsiteX3" fmla="*/ 2306205 w 2842645"/>
              <a:gd name="connsiteY3" fmla="*/ 2432283 h 2432283"/>
              <a:gd name="connsiteX4" fmla="*/ 0 w 2842645"/>
              <a:gd name="connsiteY4" fmla="*/ 2432283 h 2432283"/>
              <a:gd name="connsiteX0" fmla="*/ 0 w 2842645"/>
              <a:gd name="connsiteY0" fmla="*/ 2708709 h 2708709"/>
              <a:gd name="connsiteX1" fmla="*/ 400840 w 2842645"/>
              <a:gd name="connsiteY1" fmla="*/ 0 h 2708709"/>
              <a:gd name="connsiteX2" fmla="*/ 2842645 w 2842645"/>
              <a:gd name="connsiteY2" fmla="*/ 276426 h 2708709"/>
              <a:gd name="connsiteX3" fmla="*/ 2306205 w 2842645"/>
              <a:gd name="connsiteY3" fmla="*/ 2708709 h 2708709"/>
              <a:gd name="connsiteX4" fmla="*/ 0 w 2842645"/>
              <a:gd name="connsiteY4" fmla="*/ 2708709 h 2708709"/>
              <a:gd name="connsiteX0" fmla="*/ 0 w 2842645"/>
              <a:gd name="connsiteY0" fmla="*/ 2708709 h 2887085"/>
              <a:gd name="connsiteX1" fmla="*/ 400840 w 2842645"/>
              <a:gd name="connsiteY1" fmla="*/ 0 h 2887085"/>
              <a:gd name="connsiteX2" fmla="*/ 2842645 w 2842645"/>
              <a:gd name="connsiteY2" fmla="*/ 276426 h 2887085"/>
              <a:gd name="connsiteX3" fmla="*/ 2585755 w 2842645"/>
              <a:gd name="connsiteY3" fmla="*/ 2887085 h 2887085"/>
              <a:gd name="connsiteX4" fmla="*/ 0 w 2842645"/>
              <a:gd name="connsiteY4" fmla="*/ 2708709 h 2887085"/>
              <a:gd name="connsiteX0" fmla="*/ 0 w 2842645"/>
              <a:gd name="connsiteY0" fmla="*/ 2738456 h 2916832"/>
              <a:gd name="connsiteX1" fmla="*/ 362121 w 2842645"/>
              <a:gd name="connsiteY1" fmla="*/ 0 h 2916832"/>
              <a:gd name="connsiteX2" fmla="*/ 2842645 w 2842645"/>
              <a:gd name="connsiteY2" fmla="*/ 306173 h 2916832"/>
              <a:gd name="connsiteX3" fmla="*/ 2585755 w 2842645"/>
              <a:gd name="connsiteY3" fmla="*/ 2916832 h 2916832"/>
              <a:gd name="connsiteX4" fmla="*/ 0 w 2842645"/>
              <a:gd name="connsiteY4" fmla="*/ 2738456 h 2916832"/>
              <a:gd name="connsiteX0" fmla="*/ 0 w 2842645"/>
              <a:gd name="connsiteY0" fmla="*/ 2725627 h 2904003"/>
              <a:gd name="connsiteX1" fmla="*/ 370787 w 2842645"/>
              <a:gd name="connsiteY1" fmla="*/ 0 h 2904003"/>
              <a:gd name="connsiteX2" fmla="*/ 2842645 w 2842645"/>
              <a:gd name="connsiteY2" fmla="*/ 293344 h 2904003"/>
              <a:gd name="connsiteX3" fmla="*/ 2585755 w 2842645"/>
              <a:gd name="connsiteY3" fmla="*/ 2904003 h 2904003"/>
              <a:gd name="connsiteX4" fmla="*/ 0 w 2842645"/>
              <a:gd name="connsiteY4" fmla="*/ 2725627 h 2904003"/>
              <a:gd name="connsiteX0" fmla="*/ 0 w 2842645"/>
              <a:gd name="connsiteY0" fmla="*/ 2725627 h 2942488"/>
              <a:gd name="connsiteX1" fmla="*/ 370787 w 2842645"/>
              <a:gd name="connsiteY1" fmla="*/ 0 h 2942488"/>
              <a:gd name="connsiteX2" fmla="*/ 2842645 w 2842645"/>
              <a:gd name="connsiteY2" fmla="*/ 293344 h 2942488"/>
              <a:gd name="connsiteX3" fmla="*/ 2611753 w 2842645"/>
              <a:gd name="connsiteY3" fmla="*/ 2942488 h 2942488"/>
              <a:gd name="connsiteX4" fmla="*/ 0 w 2842645"/>
              <a:gd name="connsiteY4" fmla="*/ 2725627 h 29424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42645" h="2942488">
                <a:moveTo>
                  <a:pt x="0" y="2725627"/>
                </a:moveTo>
                <a:lnTo>
                  <a:pt x="370787" y="0"/>
                </a:lnTo>
                <a:lnTo>
                  <a:pt x="2842645" y="293344"/>
                </a:lnTo>
                <a:lnTo>
                  <a:pt x="2611753" y="2942488"/>
                </a:lnTo>
                <a:lnTo>
                  <a:pt x="0" y="2725627"/>
                </a:lnTo>
                <a:close/>
              </a:path>
            </a:pathLst>
          </a:cu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
        <p:nvSpPr>
          <p:cNvPr id="64" name="テキスト ボックス 63"/>
          <p:cNvSpPr txBox="1">
            <a:spLocks noChangeArrowheads="1"/>
          </p:cNvSpPr>
          <p:nvPr/>
        </p:nvSpPr>
        <p:spPr bwMode="auto">
          <a:xfrm>
            <a:off x="2587593" y="3050606"/>
            <a:ext cx="2857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dirty="0"/>
              <a:t>Ｃ</a:t>
            </a:r>
          </a:p>
        </p:txBody>
      </p:sp>
      <p:sp>
        <p:nvSpPr>
          <p:cNvPr id="25" name="テキスト ボックス 24"/>
          <p:cNvSpPr txBox="1">
            <a:spLocks noChangeArrowheads="1"/>
          </p:cNvSpPr>
          <p:nvPr/>
        </p:nvSpPr>
        <p:spPr bwMode="auto">
          <a:xfrm>
            <a:off x="5723339" y="5082206"/>
            <a:ext cx="2999422"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lvl="0"/>
            <a:r>
              <a:rPr lang="ja-JP" altLang="en-US" sz="2400" dirty="0" smtClean="0">
                <a:solidFill>
                  <a:srgbClr val="000000"/>
                </a:solidFill>
                <a:latin typeface="Arial" panose="020B0604020202020204" pitchFamily="34" charset="0"/>
              </a:rPr>
              <a:t>すべて</a:t>
            </a:r>
            <a:r>
              <a:rPr lang="ja-JP" altLang="en-US" sz="2400" dirty="0">
                <a:solidFill>
                  <a:srgbClr val="000000"/>
                </a:solidFill>
                <a:latin typeface="Arial" panose="020B0604020202020204" pitchFamily="34" charset="0"/>
              </a:rPr>
              <a:t>の辺の長さが等しいので</a:t>
            </a:r>
            <a:endParaRPr lang="en-US" altLang="ja-JP" sz="2400" dirty="0">
              <a:solidFill>
                <a:srgbClr val="000000"/>
              </a:solidFill>
              <a:latin typeface="Arial" panose="020B0604020202020204" pitchFamily="34" charset="0"/>
            </a:endParaRPr>
          </a:p>
          <a:p>
            <a:r>
              <a:rPr lang="ja-JP" altLang="en-US" sz="3600" dirty="0" smtClean="0"/>
              <a:t>ひし形</a:t>
            </a:r>
            <a:endParaRPr lang="ja-JP" altLang="en-US" sz="3600" dirty="0"/>
          </a:p>
        </p:txBody>
      </p:sp>
      <p:sp>
        <p:nvSpPr>
          <p:cNvPr id="7" name="平行四辺形 6"/>
          <p:cNvSpPr/>
          <p:nvPr/>
        </p:nvSpPr>
        <p:spPr>
          <a:xfrm rot="21358957">
            <a:off x="56222" y="-519785"/>
            <a:ext cx="5641840" cy="1802846"/>
          </a:xfrm>
          <a:prstGeom prst="parallelogram">
            <a:avLst/>
          </a:prstGeom>
          <a:solidFill>
            <a:schemeClr val="bg1">
              <a:lumMod val="85000"/>
              <a:alpha val="75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cxnSp>
        <p:nvCxnSpPr>
          <p:cNvPr id="3" name="直線コネクタ 2"/>
          <p:cNvCxnSpPr/>
          <p:nvPr/>
        </p:nvCxnSpPr>
        <p:spPr>
          <a:xfrm>
            <a:off x="752677" y="2735713"/>
            <a:ext cx="2016000" cy="723767"/>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2775302" y="3454720"/>
            <a:ext cx="3922" cy="1996276"/>
          </a:xfrm>
          <a:prstGeom prst="line">
            <a:avLst/>
          </a:prstGeom>
          <a:ln w="285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775301" y="2500083"/>
            <a:ext cx="1625733" cy="959401"/>
          </a:xfrm>
          <a:prstGeom prst="line">
            <a:avLst/>
          </a:prstGeom>
          <a:ln w="1905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a:spLocks noChangeArrowheads="1"/>
          </p:cNvSpPr>
          <p:nvPr/>
        </p:nvSpPr>
        <p:spPr bwMode="auto">
          <a:xfrm>
            <a:off x="2719828" y="5405095"/>
            <a:ext cx="12017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71" name="テキスト ボックス 70"/>
          <p:cNvSpPr txBox="1">
            <a:spLocks noChangeArrowheads="1"/>
          </p:cNvSpPr>
          <p:nvPr/>
        </p:nvSpPr>
        <p:spPr bwMode="auto">
          <a:xfrm>
            <a:off x="2334183" y="1713312"/>
            <a:ext cx="180000"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34" name="テキスト ボックス 33"/>
          <p:cNvSpPr txBox="1">
            <a:spLocks noChangeArrowheads="1"/>
          </p:cNvSpPr>
          <p:nvPr/>
        </p:nvSpPr>
        <p:spPr bwMode="auto">
          <a:xfrm>
            <a:off x="699056" y="3741842"/>
            <a:ext cx="163636" cy="1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r>
              <a:rPr lang="ja-JP" altLang="en-US" sz="900" dirty="0">
                <a:solidFill>
                  <a:srgbClr val="FF0000"/>
                </a:solidFill>
              </a:rPr>
              <a:t>●</a:t>
            </a:r>
          </a:p>
        </p:txBody>
      </p:sp>
      <p:sp>
        <p:nvSpPr>
          <p:cNvPr id="6" name="平行四辺形 5"/>
          <p:cNvSpPr>
            <a:spLocks noChangeAspect="1"/>
          </p:cNvSpPr>
          <p:nvPr/>
        </p:nvSpPr>
        <p:spPr>
          <a:xfrm rot="18538667">
            <a:off x="5897050" y="2084950"/>
            <a:ext cx="2867960" cy="2311200"/>
          </a:xfrm>
          <a:prstGeom prst="parallelogram">
            <a:avLst>
              <a:gd name="adj" fmla="val 22214"/>
            </a:avLst>
          </a:prstGeom>
          <a:solidFill>
            <a:srgbClr val="FFFF00">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kumimoji="1" lang="ja-JP" altLang="en-US" dirty="0"/>
          </a:p>
        </p:txBody>
      </p:sp>
    </p:spTree>
    <p:custDataLst>
      <p:tags r:id="rId1"/>
    </p:custDataLst>
    <p:extLst>
      <p:ext uri="{BB962C8B-B14F-4D97-AF65-F5344CB8AC3E}">
        <p14:creationId xmlns:p14="http://schemas.microsoft.com/office/powerpoint/2010/main" val="3003382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3.33333E-6 4.44444E-6 L 0.04931 0.94444 " pathEditMode="relative" rAng="0" ptsTypes="AA">
                                      <p:cBhvr>
                                        <p:cTn id="8" dur="2000" fill="hold"/>
                                        <p:tgtEl>
                                          <p:spTgt spid="7"/>
                                        </p:tgtEl>
                                        <p:attrNameLst>
                                          <p:attrName>ppt_x</p:attrName>
                                          <p:attrName>ppt_y</p:attrName>
                                        </p:attrNameLst>
                                      </p:cBhvr>
                                      <p:rCtr x="2465" y="47222"/>
                                    </p:animMotion>
                                  </p:childTnLst>
                                  <p:subTnLst>
                                    <p:set>
                                      <p:cBhvr override="childStyle">
                                        <p:cTn dur="1" fill="hold" display="0" masterRel="sameClick" afterEffect="1">
                                          <p:stCondLst>
                                            <p:cond evt="end" delay="0">
                                              <p:tn val="7"/>
                                            </p:cond>
                                          </p:stCondLst>
                                        </p:cTn>
                                        <p:tgtEl>
                                          <p:spTgt spid="7"/>
                                        </p:tgtEl>
                                        <p:attrNameLst>
                                          <p:attrName>style.visibility</p:attrName>
                                        </p:attrNameLst>
                                      </p:cBhvr>
                                      <p:to>
                                        <p:strVal val="hidden"/>
                                      </p:to>
                                    </p:set>
                                  </p:subTnLst>
                                </p:cTn>
                              </p:par>
                              <p:par>
                                <p:cTn id="9" presetID="22" presetClass="entr" presetSubtype="1" fill="hold" grpId="0" nodeType="withEffect">
                                  <p:stCondLst>
                                    <p:cond delay="75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1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left)">
                                      <p:cBhvr>
                                        <p:cTn id="16" dur="500"/>
                                        <p:tgtEl>
                                          <p:spTgt spid="24"/>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500"/>
                                        <p:tgtEl>
                                          <p:spTgt spid="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ppt_w</p:attrName>
                                        </p:attrNameLst>
                                      </p:cBhvr>
                                      <p:tavLst>
                                        <p:tav tm="0">
                                          <p:val>
                                            <p:fltVal val="0"/>
                                          </p:val>
                                        </p:tav>
                                        <p:tav tm="100000">
                                          <p:val>
                                            <p:strVal val="#ppt_w"/>
                                          </p:val>
                                        </p:tav>
                                      </p:tavLst>
                                    </p:anim>
                                    <p:anim calcmode="lin" valueType="num">
                                      <p:cBhvr>
                                        <p:cTn id="25" dur="500" fill="hold"/>
                                        <p:tgtEl>
                                          <p:spTgt spid="25"/>
                                        </p:tgtEl>
                                        <p:attrNameLst>
                                          <p:attrName>ppt_h</p:attrName>
                                        </p:attrNameLst>
                                      </p:cBhvr>
                                      <p:tavLst>
                                        <p:tav tm="0">
                                          <p:val>
                                            <p:fltVal val="0"/>
                                          </p:val>
                                        </p:tav>
                                        <p:tav tm="100000">
                                          <p:val>
                                            <p:strVal val="#ppt_h"/>
                                          </p:val>
                                        </p:tav>
                                      </p:tavLst>
                                    </p:anim>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25" grpId="0"/>
      <p:bldP spid="7" grpId="0" animBg="1"/>
      <p:bldP spid="7" grpId="1" animBg="1"/>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10.xml><?xml version="1.0" encoding="utf-8"?>
<p:tagLst xmlns:a="http://schemas.openxmlformats.org/drawingml/2006/main" xmlns:r="http://schemas.openxmlformats.org/officeDocument/2006/relationships" xmlns:p="http://schemas.openxmlformats.org/presentationml/2006/main">
  <p:tag name="TIMING" val="|1.3|3.4"/>
</p:tagLst>
</file>

<file path=ppt/tags/tag11.xml><?xml version="1.0" encoding="utf-8"?>
<p:tagLst xmlns:a="http://schemas.openxmlformats.org/drawingml/2006/main" xmlns:r="http://schemas.openxmlformats.org/officeDocument/2006/relationships" xmlns:p="http://schemas.openxmlformats.org/presentationml/2006/main">
  <p:tag name="TIMING" val="|1.2|3.5"/>
</p:tagLst>
</file>

<file path=ppt/tags/tag12.xml><?xml version="1.0" encoding="utf-8"?>
<p:tagLst xmlns:a="http://schemas.openxmlformats.org/drawingml/2006/main" xmlns:r="http://schemas.openxmlformats.org/officeDocument/2006/relationships" xmlns:p="http://schemas.openxmlformats.org/presentationml/2006/main">
  <p:tag name="TIMING" val="|4.7|1.2"/>
</p:tagLst>
</file>

<file path=ppt/tags/tag13.xml><?xml version="1.0" encoding="utf-8"?>
<p:tagLst xmlns:a="http://schemas.openxmlformats.org/drawingml/2006/main" xmlns:r="http://schemas.openxmlformats.org/officeDocument/2006/relationships" xmlns:p="http://schemas.openxmlformats.org/presentationml/2006/main">
  <p:tag name="TIMING" val="|1.8|3.4"/>
</p:tagLst>
</file>

<file path=ppt/tags/tag14.xml><?xml version="1.0" encoding="utf-8"?>
<p:tagLst xmlns:a="http://schemas.openxmlformats.org/drawingml/2006/main" xmlns:r="http://schemas.openxmlformats.org/officeDocument/2006/relationships" xmlns:p="http://schemas.openxmlformats.org/presentationml/2006/main">
  <p:tag name="TIMING" val="|6.1|1.4"/>
</p:tagLst>
</file>

<file path=ppt/tags/tag15.xml><?xml version="1.0" encoding="utf-8"?>
<p:tagLst xmlns:a="http://schemas.openxmlformats.org/drawingml/2006/main" xmlns:r="http://schemas.openxmlformats.org/officeDocument/2006/relationships" xmlns:p="http://schemas.openxmlformats.org/presentationml/2006/main">
  <p:tag name="TIMING" val="|0.9|3.2"/>
</p:tagLst>
</file>

<file path=ppt/tags/tag16.xml><?xml version="1.0" encoding="utf-8"?>
<p:tagLst xmlns:a="http://schemas.openxmlformats.org/drawingml/2006/main" xmlns:r="http://schemas.openxmlformats.org/officeDocument/2006/relationships" xmlns:p="http://schemas.openxmlformats.org/presentationml/2006/main">
  <p:tag name="TIMING" val="|5.1|1.2"/>
</p:tagLst>
</file>

<file path=ppt/tags/tag17.xml><?xml version="1.0" encoding="utf-8"?>
<p:tagLst xmlns:a="http://schemas.openxmlformats.org/drawingml/2006/main" xmlns:r="http://schemas.openxmlformats.org/officeDocument/2006/relationships" xmlns:p="http://schemas.openxmlformats.org/presentationml/2006/main">
  <p:tag name="TIMING" val="|1.2|4"/>
</p:tagLst>
</file>

<file path=ppt/tags/tag2.xml><?xml version="1.0" encoding="utf-8"?>
<p:tagLst xmlns:a="http://schemas.openxmlformats.org/drawingml/2006/main" xmlns:r="http://schemas.openxmlformats.org/officeDocument/2006/relationships" xmlns:p="http://schemas.openxmlformats.org/presentationml/2006/main">
  <p:tag name="TIMING" val="|3.8"/>
</p:tagLst>
</file>

<file path=ppt/tags/tag3.xml><?xml version="1.0" encoding="utf-8"?>
<p:tagLst xmlns:a="http://schemas.openxmlformats.org/drawingml/2006/main" xmlns:r="http://schemas.openxmlformats.org/officeDocument/2006/relationships" xmlns:p="http://schemas.openxmlformats.org/presentationml/2006/main">
  <p:tag name="TIMING" val="|1.2|1.9|3.8"/>
</p:tagLst>
</file>

<file path=ppt/tags/tag4.xml><?xml version="1.0" encoding="utf-8"?>
<p:tagLst xmlns:a="http://schemas.openxmlformats.org/drawingml/2006/main" xmlns:r="http://schemas.openxmlformats.org/officeDocument/2006/relationships" xmlns:p="http://schemas.openxmlformats.org/presentationml/2006/main">
  <p:tag name="TIMING" val="|1.9|5.9|1.7"/>
</p:tagLst>
</file>

<file path=ppt/tags/tag5.xml><?xml version="1.0" encoding="utf-8"?>
<p:tagLst xmlns:a="http://schemas.openxmlformats.org/drawingml/2006/main" xmlns:r="http://schemas.openxmlformats.org/officeDocument/2006/relationships" xmlns:p="http://schemas.openxmlformats.org/presentationml/2006/main">
  <p:tag name="TIMING" val="|1.6|2.5|3.4"/>
</p:tagLst>
</file>

<file path=ppt/tags/tag6.xml><?xml version="1.0" encoding="utf-8"?>
<p:tagLst xmlns:a="http://schemas.openxmlformats.org/drawingml/2006/main" xmlns:r="http://schemas.openxmlformats.org/officeDocument/2006/relationships" xmlns:p="http://schemas.openxmlformats.org/presentationml/2006/main">
  <p:tag name="TIMING" val="|1.9|4.8|1.7"/>
</p:tagLst>
</file>

<file path=ppt/tags/tag7.xml><?xml version="1.0" encoding="utf-8"?>
<p:tagLst xmlns:a="http://schemas.openxmlformats.org/drawingml/2006/main" xmlns:r="http://schemas.openxmlformats.org/officeDocument/2006/relationships" xmlns:p="http://schemas.openxmlformats.org/presentationml/2006/main">
  <p:tag name="TIMING" val="|1.2|2.6|5.5"/>
</p:tagLst>
</file>

<file path=ppt/tags/tag8.xml><?xml version="1.0" encoding="utf-8"?>
<p:tagLst xmlns:a="http://schemas.openxmlformats.org/drawingml/2006/main" xmlns:r="http://schemas.openxmlformats.org/officeDocument/2006/relationships" xmlns:p="http://schemas.openxmlformats.org/presentationml/2006/main">
  <p:tag name="TIMING" val="|6.9|1.5"/>
</p:tagLst>
</file>

<file path=ppt/tags/tag9.xml><?xml version="1.0" encoding="utf-8"?>
<p:tagLst xmlns:a="http://schemas.openxmlformats.org/drawingml/2006/main" xmlns:r="http://schemas.openxmlformats.org/officeDocument/2006/relationships" xmlns:p="http://schemas.openxmlformats.org/presentationml/2006/main">
  <p:tag name="TIMING" val="|1|3.7"/>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alpha val="50000"/>
          </a:srgbClr>
        </a:solidFill>
        <a:ln>
          <a:solidFill>
            <a:schemeClr val="tx1"/>
          </a:solidFill>
        </a:ln>
      </a:spPr>
      <a:bodyPr anchor="ctr"/>
      <a:lstStyle>
        <a:defPPr algn="ctr" fontAlgn="auto">
          <a:spcBef>
            <a:spcPts val="0"/>
          </a:spcBef>
          <a:spcAft>
            <a:spcPts val="0"/>
          </a:spcAft>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802</Words>
  <Application>Microsoft Office PowerPoint</Application>
  <PresentationFormat>画面に合わせる (4:3)</PresentationFormat>
  <Paragraphs>248</Paragraphs>
  <Slides>17</Slides>
  <Notes>17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Calibri</vt:lpstr>
      <vt:lpstr>ＭＳ Ｐゴシック</vt:lpstr>
      <vt:lpstr>Arial</vt:lpstr>
      <vt:lpstr>フラッシュ１</vt:lpstr>
      <vt:lpstr>立方体の切り口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栃木県</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栃木県</dc:creator>
  <cp:lastModifiedBy>小泉 浩</cp:lastModifiedBy>
  <cp:revision>38</cp:revision>
  <dcterms:created xsi:type="dcterms:W3CDTF">2007-12-27T05:28:39Z</dcterms:created>
  <dcterms:modified xsi:type="dcterms:W3CDTF">2020-07-13T09:14:25Z</dcterms:modified>
</cp:coreProperties>
</file>